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6" r:id="rId2"/>
    <p:sldId id="258" r:id="rId3"/>
    <p:sldId id="260" r:id="rId4"/>
    <p:sldId id="261" r:id="rId5"/>
    <p:sldId id="282" r:id="rId6"/>
    <p:sldId id="262" r:id="rId7"/>
    <p:sldId id="283" r:id="rId8"/>
    <p:sldId id="264" r:id="rId9"/>
    <p:sldId id="276" r:id="rId10"/>
    <p:sldId id="285" r:id="rId11"/>
    <p:sldId id="278" r:id="rId12"/>
    <p:sldId id="286" r:id="rId13"/>
    <p:sldId id="287" r:id="rId14"/>
    <p:sldId id="266" r:id="rId15"/>
    <p:sldId id="267" r:id="rId16"/>
    <p:sldId id="281" r:id="rId17"/>
    <p:sldId id="268" r:id="rId18"/>
    <p:sldId id="280" r:id="rId19"/>
    <p:sldId id="269" r:id="rId20"/>
    <p:sldId id="279" r:id="rId21"/>
    <p:sldId id="270" r:id="rId22"/>
    <p:sldId id="272" r:id="rId23"/>
    <p:sldId id="288" r:id="rId24"/>
    <p:sldId id="289" r:id="rId25"/>
    <p:sldId id="290" r:id="rId26"/>
    <p:sldId id="291" r:id="rId27"/>
    <p:sldId id="292" r:id="rId28"/>
    <p:sldId id="293" r:id="rId29"/>
    <p:sldId id="273" r:id="rId30"/>
    <p:sldId id="274" r:id="rId31"/>
    <p:sldId id="297" r:id="rId3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2E8C7-D8B2-4CA5-8543-761954BB6B39}" v="10" dt="2020-12-19T20:08:59.064"/>
    <p1510:client id="{53D1A892-BBC8-4088-8669-EEB56459E312}" v="312" dt="2020-12-19T21:30:10.765"/>
    <p1510:client id="{582C2564-4068-49DD-8B21-0281317E3B3F}" v="68" dt="2020-12-19T21:40:33.939"/>
    <p1510:client id="{7AF99048-5C5E-4BCD-ACD5-3495E5997C84}" v="11" dt="2020-12-20T03:01:13.622"/>
    <p1510:client id="{B45F40C0-1038-4DE9-BA75-42538ECE0C59}" v="297" dt="2020-12-19T18:41:38.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0" autoAdjust="0"/>
  </p:normalViewPr>
  <p:slideViewPr>
    <p:cSldViewPr snapToGrid="0">
      <p:cViewPr varScale="1">
        <p:scale>
          <a:sx n="68" d="100"/>
          <a:sy n="68" d="100"/>
        </p:scale>
        <p:origin x="5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469085-371D-4C18-9B88-86D38F8429A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2A0A750-7938-450D-B0E7-F93FDD6B029A}">
      <dgm:prSet/>
      <dgm:spPr/>
      <dgm:t>
        <a:bodyPr/>
        <a:lstStyle/>
        <a:p>
          <a:r>
            <a:rPr lang="en-GB"/>
            <a:t>1.2 Objective</a:t>
          </a:r>
          <a:endParaRPr lang="en-US"/>
        </a:p>
      </dgm:t>
    </dgm:pt>
    <dgm:pt modelId="{D967E9EC-6946-41BF-89FC-83F506C787A9}" type="parTrans" cxnId="{9B8C8AC9-DF2E-467E-A541-B375BB34BEC5}">
      <dgm:prSet/>
      <dgm:spPr/>
      <dgm:t>
        <a:bodyPr/>
        <a:lstStyle/>
        <a:p>
          <a:endParaRPr lang="en-US"/>
        </a:p>
      </dgm:t>
    </dgm:pt>
    <dgm:pt modelId="{A1817068-F15D-4AF0-8BD3-A25473E33D50}" type="sibTrans" cxnId="{9B8C8AC9-DF2E-467E-A541-B375BB34BEC5}">
      <dgm:prSet/>
      <dgm:spPr/>
      <dgm:t>
        <a:bodyPr/>
        <a:lstStyle/>
        <a:p>
          <a:endParaRPr lang="en-US"/>
        </a:p>
      </dgm:t>
    </dgm:pt>
    <dgm:pt modelId="{14809921-7D8A-47C2-BA81-4F452677186C}">
      <dgm:prSet/>
      <dgm:spPr/>
      <dgm:t>
        <a:bodyPr/>
        <a:lstStyle/>
        <a:p>
          <a:pPr rtl="0"/>
          <a:r>
            <a:rPr lang="en-GB">
              <a:latin typeface="Meiryo"/>
            </a:rPr>
            <a:t>To help</a:t>
          </a:r>
          <a:r>
            <a:rPr lang="en-GB"/>
            <a:t> in increasing water usage proficiency, and water level being utilized in a rational manner.</a:t>
          </a:r>
          <a:endParaRPr lang="en-US"/>
        </a:p>
      </dgm:t>
    </dgm:pt>
    <dgm:pt modelId="{4A7F5449-F34D-4A41-BB08-167306EF1F0F}" type="parTrans" cxnId="{48638172-00CE-4FD9-AC12-A2AFED05FE39}">
      <dgm:prSet/>
      <dgm:spPr/>
      <dgm:t>
        <a:bodyPr/>
        <a:lstStyle/>
        <a:p>
          <a:endParaRPr lang="en-US"/>
        </a:p>
      </dgm:t>
    </dgm:pt>
    <dgm:pt modelId="{D0F601D0-C2CC-400E-B908-0C7543D1D73E}" type="sibTrans" cxnId="{48638172-00CE-4FD9-AC12-A2AFED05FE39}">
      <dgm:prSet/>
      <dgm:spPr/>
      <dgm:t>
        <a:bodyPr/>
        <a:lstStyle/>
        <a:p>
          <a:endParaRPr lang="en-US"/>
        </a:p>
      </dgm:t>
    </dgm:pt>
    <dgm:pt modelId="{D10B3479-7FAE-45F0-A630-3DEE8193A704}">
      <dgm:prSet/>
      <dgm:spPr/>
      <dgm:t>
        <a:bodyPr/>
        <a:lstStyle/>
        <a:p>
          <a:r>
            <a:rPr lang="en-GB"/>
            <a:t>Development of the crops depends on proper scheduling of irrigation and irrigation techniques.</a:t>
          </a:r>
          <a:endParaRPr lang="en-US"/>
        </a:p>
      </dgm:t>
    </dgm:pt>
    <dgm:pt modelId="{1847FCBC-A4B8-4897-B0DF-7D48FD712935}" type="parTrans" cxnId="{9D2E9809-B9B5-4772-865B-2C3978EB3E22}">
      <dgm:prSet/>
      <dgm:spPr/>
      <dgm:t>
        <a:bodyPr/>
        <a:lstStyle/>
        <a:p>
          <a:endParaRPr lang="en-US"/>
        </a:p>
      </dgm:t>
    </dgm:pt>
    <dgm:pt modelId="{5BA0F2E6-D1AE-4121-B331-9A1AB6F7E1B0}" type="sibTrans" cxnId="{9D2E9809-B9B5-4772-865B-2C3978EB3E22}">
      <dgm:prSet/>
      <dgm:spPr/>
      <dgm:t>
        <a:bodyPr/>
        <a:lstStyle/>
        <a:p>
          <a:endParaRPr lang="en-US"/>
        </a:p>
      </dgm:t>
    </dgm:pt>
    <dgm:pt modelId="{94D31C75-98D3-409C-AEC2-98DB51F686B6}">
      <dgm:prSet/>
      <dgm:spPr/>
      <dgm:t>
        <a:bodyPr/>
        <a:lstStyle/>
        <a:p>
          <a:r>
            <a:rPr lang="en-GB"/>
            <a:t>Humidity, temperature, and wind speed are some of the factors that need to be monitored.</a:t>
          </a:r>
          <a:endParaRPr lang="en-US"/>
        </a:p>
      </dgm:t>
    </dgm:pt>
    <dgm:pt modelId="{093D6974-8951-4848-A3BC-B7BB4DBA77B6}" type="parTrans" cxnId="{78CBA89E-8664-4AA0-B761-6AD7F2CCDB9C}">
      <dgm:prSet/>
      <dgm:spPr/>
      <dgm:t>
        <a:bodyPr/>
        <a:lstStyle/>
        <a:p>
          <a:endParaRPr lang="en-US"/>
        </a:p>
      </dgm:t>
    </dgm:pt>
    <dgm:pt modelId="{EDD4A2D3-AD1B-4082-B6F4-C5079A06FEFE}" type="sibTrans" cxnId="{78CBA89E-8664-4AA0-B761-6AD7F2CCDB9C}">
      <dgm:prSet/>
      <dgm:spPr/>
      <dgm:t>
        <a:bodyPr/>
        <a:lstStyle/>
        <a:p>
          <a:endParaRPr lang="en-US"/>
        </a:p>
      </dgm:t>
    </dgm:pt>
    <dgm:pt modelId="{AF49738F-7BCA-44CA-8CA2-030AD7149A1F}" type="pres">
      <dgm:prSet presAssocID="{02469085-371D-4C18-9B88-86D38F8429AE}" presName="linear" presStyleCnt="0">
        <dgm:presLayoutVars>
          <dgm:animLvl val="lvl"/>
          <dgm:resizeHandles val="exact"/>
        </dgm:presLayoutVars>
      </dgm:prSet>
      <dgm:spPr/>
    </dgm:pt>
    <dgm:pt modelId="{FA64FEE7-82D1-4FB0-9D9B-86A0DDBD26EB}" type="pres">
      <dgm:prSet presAssocID="{82A0A750-7938-450D-B0E7-F93FDD6B029A}" presName="parentText" presStyleLbl="node1" presStyleIdx="0" presStyleCnt="1">
        <dgm:presLayoutVars>
          <dgm:chMax val="0"/>
          <dgm:bulletEnabled val="1"/>
        </dgm:presLayoutVars>
      </dgm:prSet>
      <dgm:spPr/>
    </dgm:pt>
    <dgm:pt modelId="{17976B54-AC80-44CC-9AC8-E4A60AF2FF45}" type="pres">
      <dgm:prSet presAssocID="{82A0A750-7938-450D-B0E7-F93FDD6B029A}" presName="childText" presStyleLbl="revTx" presStyleIdx="0" presStyleCnt="1">
        <dgm:presLayoutVars>
          <dgm:bulletEnabled val="1"/>
        </dgm:presLayoutVars>
      </dgm:prSet>
      <dgm:spPr/>
    </dgm:pt>
  </dgm:ptLst>
  <dgm:cxnLst>
    <dgm:cxn modelId="{D1580306-55EB-4E48-92B5-61DA2DAFEA67}" type="presOf" srcId="{82A0A750-7938-450D-B0E7-F93FDD6B029A}" destId="{FA64FEE7-82D1-4FB0-9D9B-86A0DDBD26EB}" srcOrd="0" destOrd="0" presId="urn:microsoft.com/office/officeart/2005/8/layout/vList2"/>
    <dgm:cxn modelId="{9D2E9809-B9B5-4772-865B-2C3978EB3E22}" srcId="{82A0A750-7938-450D-B0E7-F93FDD6B029A}" destId="{D10B3479-7FAE-45F0-A630-3DEE8193A704}" srcOrd="1" destOrd="0" parTransId="{1847FCBC-A4B8-4897-B0DF-7D48FD712935}" sibTransId="{5BA0F2E6-D1AE-4121-B331-9A1AB6F7E1B0}"/>
    <dgm:cxn modelId="{8E17EF25-F2FF-4365-9F26-B09737FA3635}" type="presOf" srcId="{D10B3479-7FAE-45F0-A630-3DEE8193A704}" destId="{17976B54-AC80-44CC-9AC8-E4A60AF2FF45}" srcOrd="0" destOrd="1" presId="urn:microsoft.com/office/officeart/2005/8/layout/vList2"/>
    <dgm:cxn modelId="{141C1E5E-7055-42E2-9DDE-26DCF46ACFE8}" type="presOf" srcId="{02469085-371D-4C18-9B88-86D38F8429AE}" destId="{AF49738F-7BCA-44CA-8CA2-030AD7149A1F}" srcOrd="0" destOrd="0" presId="urn:microsoft.com/office/officeart/2005/8/layout/vList2"/>
    <dgm:cxn modelId="{48638172-00CE-4FD9-AC12-A2AFED05FE39}" srcId="{82A0A750-7938-450D-B0E7-F93FDD6B029A}" destId="{14809921-7D8A-47C2-BA81-4F452677186C}" srcOrd="0" destOrd="0" parTransId="{4A7F5449-F34D-4A41-BB08-167306EF1F0F}" sibTransId="{D0F601D0-C2CC-400E-B908-0C7543D1D73E}"/>
    <dgm:cxn modelId="{78CBA89E-8664-4AA0-B761-6AD7F2CCDB9C}" srcId="{82A0A750-7938-450D-B0E7-F93FDD6B029A}" destId="{94D31C75-98D3-409C-AEC2-98DB51F686B6}" srcOrd="2" destOrd="0" parTransId="{093D6974-8951-4848-A3BC-B7BB4DBA77B6}" sibTransId="{EDD4A2D3-AD1B-4082-B6F4-C5079A06FEFE}"/>
    <dgm:cxn modelId="{9B8C8AC9-DF2E-467E-A541-B375BB34BEC5}" srcId="{02469085-371D-4C18-9B88-86D38F8429AE}" destId="{82A0A750-7938-450D-B0E7-F93FDD6B029A}" srcOrd="0" destOrd="0" parTransId="{D967E9EC-6946-41BF-89FC-83F506C787A9}" sibTransId="{A1817068-F15D-4AF0-8BD3-A25473E33D50}"/>
    <dgm:cxn modelId="{F486C4CD-AF6C-4BCE-87BE-FB13B78BE127}" type="presOf" srcId="{14809921-7D8A-47C2-BA81-4F452677186C}" destId="{17976B54-AC80-44CC-9AC8-E4A60AF2FF45}" srcOrd="0" destOrd="0" presId="urn:microsoft.com/office/officeart/2005/8/layout/vList2"/>
    <dgm:cxn modelId="{DF8FA8D9-FB85-4FE6-B32D-FC536E55B6FD}" type="presOf" srcId="{94D31C75-98D3-409C-AEC2-98DB51F686B6}" destId="{17976B54-AC80-44CC-9AC8-E4A60AF2FF45}" srcOrd="0" destOrd="2" presId="urn:microsoft.com/office/officeart/2005/8/layout/vList2"/>
    <dgm:cxn modelId="{6185561C-16B1-4B21-A2BD-B2FB7002B905}" type="presParOf" srcId="{AF49738F-7BCA-44CA-8CA2-030AD7149A1F}" destId="{FA64FEE7-82D1-4FB0-9D9B-86A0DDBD26EB}" srcOrd="0" destOrd="0" presId="urn:microsoft.com/office/officeart/2005/8/layout/vList2"/>
    <dgm:cxn modelId="{5ACA9F76-07CC-46DA-A44E-7C066F8BA368}" type="presParOf" srcId="{AF49738F-7BCA-44CA-8CA2-030AD7149A1F}" destId="{17976B54-AC80-44CC-9AC8-E4A60AF2FF4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1665E-1C2D-4F21-97C8-AEE171FE6F92}"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823DE6EE-5BE0-4982-A27E-4531540ED3A6}">
      <dgm:prSet/>
      <dgm:spPr/>
      <dgm:t>
        <a:bodyPr/>
        <a:lstStyle/>
        <a:p>
          <a:r>
            <a:rPr lang="en-GB" b="0" baseline="0"/>
            <a:t>3.1 Introduction: </a:t>
          </a:r>
          <a:endParaRPr lang="en-US"/>
        </a:p>
      </dgm:t>
    </dgm:pt>
    <dgm:pt modelId="{E25EEC24-B23D-43BF-B2AE-7EC479E7DCB6}" type="parTrans" cxnId="{467B6DA1-4B39-4055-BA53-5E4B61BC6620}">
      <dgm:prSet/>
      <dgm:spPr/>
      <dgm:t>
        <a:bodyPr/>
        <a:lstStyle/>
        <a:p>
          <a:endParaRPr lang="en-US"/>
        </a:p>
      </dgm:t>
    </dgm:pt>
    <dgm:pt modelId="{0BA9DFE2-8233-4A5D-A1A0-7023A881A970}" type="sibTrans" cxnId="{467B6DA1-4B39-4055-BA53-5E4B61BC6620}">
      <dgm:prSet/>
      <dgm:spPr/>
      <dgm:t>
        <a:bodyPr/>
        <a:lstStyle/>
        <a:p>
          <a:endParaRPr lang="en-US"/>
        </a:p>
      </dgm:t>
    </dgm:pt>
    <dgm:pt modelId="{CC1BC345-10CA-44A8-9D60-6177F03661BC}">
      <dgm:prSet/>
      <dgm:spPr/>
      <dgm:t>
        <a:bodyPr/>
        <a:lstStyle/>
        <a:p>
          <a:r>
            <a:rPr lang="en-US" b="0" baseline="0" dirty="0"/>
            <a:t>The controlled greenhouse is divided into subsystems and each subsystem is controlled by an Arduino. The subsystems are:</a:t>
          </a:r>
          <a:endParaRPr lang="en-US" dirty="0"/>
        </a:p>
      </dgm:t>
    </dgm:pt>
    <dgm:pt modelId="{AD359601-EE2D-4000-B566-E6854BB0FF36}" type="parTrans" cxnId="{47B2ACC9-4D0A-46D3-9AD1-6E4040359FCA}">
      <dgm:prSet/>
      <dgm:spPr/>
      <dgm:t>
        <a:bodyPr/>
        <a:lstStyle/>
        <a:p>
          <a:endParaRPr lang="en-US"/>
        </a:p>
      </dgm:t>
    </dgm:pt>
    <dgm:pt modelId="{90472F9F-5D14-4FC0-9D51-965086127464}" type="sibTrans" cxnId="{47B2ACC9-4D0A-46D3-9AD1-6E4040359FCA}">
      <dgm:prSet/>
      <dgm:spPr/>
      <dgm:t>
        <a:bodyPr/>
        <a:lstStyle/>
        <a:p>
          <a:endParaRPr lang="en-US"/>
        </a:p>
      </dgm:t>
    </dgm:pt>
    <dgm:pt modelId="{E79B65B2-197D-46AF-80E8-2AF8501DF282}">
      <dgm:prSet/>
      <dgm:spPr/>
      <dgm:t>
        <a:bodyPr/>
        <a:lstStyle/>
        <a:p>
          <a:r>
            <a:rPr lang="en-US" b="0" baseline="0" dirty="0"/>
            <a:t>water/pump subsystem.</a:t>
          </a:r>
          <a:endParaRPr lang="en-US" dirty="0"/>
        </a:p>
      </dgm:t>
    </dgm:pt>
    <dgm:pt modelId="{587C09F0-86C1-4B7B-A3D5-96C2950702CA}" type="parTrans" cxnId="{73BD15F9-456C-4278-978F-BD86B5DB06BB}">
      <dgm:prSet/>
      <dgm:spPr/>
      <dgm:t>
        <a:bodyPr/>
        <a:lstStyle/>
        <a:p>
          <a:endParaRPr lang="en-US"/>
        </a:p>
      </dgm:t>
    </dgm:pt>
    <dgm:pt modelId="{B8DA9D88-503E-4147-8CE5-EE3DD7B458C6}" type="sibTrans" cxnId="{73BD15F9-456C-4278-978F-BD86B5DB06BB}">
      <dgm:prSet/>
      <dgm:spPr/>
      <dgm:t>
        <a:bodyPr/>
        <a:lstStyle/>
        <a:p>
          <a:endParaRPr lang="en-US"/>
        </a:p>
      </dgm:t>
    </dgm:pt>
    <dgm:pt modelId="{5A56624B-D015-4604-9D4F-2A0CE3718DE9}">
      <dgm:prSet/>
      <dgm:spPr/>
      <dgm:t>
        <a:bodyPr/>
        <a:lstStyle/>
        <a:p>
          <a:r>
            <a:rPr lang="en-US" b="0" baseline="0"/>
            <a:t>fan subsystem.</a:t>
          </a:r>
          <a:endParaRPr lang="en-US"/>
        </a:p>
      </dgm:t>
    </dgm:pt>
    <dgm:pt modelId="{CA41B978-29B9-4DD8-A9DD-EF13D8A3BBFC}" type="parTrans" cxnId="{6C70C37A-3D22-41ED-BF48-C65BB04B0681}">
      <dgm:prSet/>
      <dgm:spPr/>
      <dgm:t>
        <a:bodyPr/>
        <a:lstStyle/>
        <a:p>
          <a:endParaRPr lang="en-US"/>
        </a:p>
      </dgm:t>
    </dgm:pt>
    <dgm:pt modelId="{0419A439-208C-485E-A94D-DC5EA238E845}" type="sibTrans" cxnId="{6C70C37A-3D22-41ED-BF48-C65BB04B0681}">
      <dgm:prSet/>
      <dgm:spPr/>
      <dgm:t>
        <a:bodyPr/>
        <a:lstStyle/>
        <a:p>
          <a:endParaRPr lang="en-US"/>
        </a:p>
      </dgm:t>
    </dgm:pt>
    <dgm:pt modelId="{4B309369-0699-4F55-97BA-D8D2067FFE65}">
      <dgm:prSet/>
      <dgm:spPr/>
      <dgm:t>
        <a:bodyPr/>
        <a:lstStyle/>
        <a:p>
          <a:r>
            <a:rPr lang="en-US" b="0" baseline="0" dirty="0"/>
            <a:t>acritical lights system.</a:t>
          </a:r>
          <a:endParaRPr lang="en-US" dirty="0"/>
        </a:p>
      </dgm:t>
    </dgm:pt>
    <dgm:pt modelId="{6103C2C6-5261-4741-ACED-0D099FEC8EAA}" type="parTrans" cxnId="{EBD07110-1506-42B1-9CA4-B960D9DD2BC9}">
      <dgm:prSet/>
      <dgm:spPr/>
      <dgm:t>
        <a:bodyPr/>
        <a:lstStyle/>
        <a:p>
          <a:endParaRPr lang="en-US"/>
        </a:p>
      </dgm:t>
    </dgm:pt>
    <dgm:pt modelId="{F9127725-0656-4656-8C12-25320C7D07E6}" type="sibTrans" cxnId="{EBD07110-1506-42B1-9CA4-B960D9DD2BC9}">
      <dgm:prSet/>
      <dgm:spPr/>
      <dgm:t>
        <a:bodyPr/>
        <a:lstStyle/>
        <a:p>
          <a:endParaRPr lang="en-US"/>
        </a:p>
      </dgm:t>
    </dgm:pt>
    <dgm:pt modelId="{31B7CDEA-0A08-4ED9-8C0A-F6E746664469}" type="pres">
      <dgm:prSet presAssocID="{0011665E-1C2D-4F21-97C8-AEE171FE6F92}" presName="diagram" presStyleCnt="0">
        <dgm:presLayoutVars>
          <dgm:chPref val="1"/>
          <dgm:dir/>
          <dgm:animOne val="branch"/>
          <dgm:animLvl val="lvl"/>
          <dgm:resizeHandles val="exact"/>
        </dgm:presLayoutVars>
      </dgm:prSet>
      <dgm:spPr/>
    </dgm:pt>
    <dgm:pt modelId="{E681D572-932B-4C9A-AC12-9EFBB200E2DA}" type="pres">
      <dgm:prSet presAssocID="{823DE6EE-5BE0-4982-A27E-4531540ED3A6}" presName="root1" presStyleCnt="0"/>
      <dgm:spPr/>
    </dgm:pt>
    <dgm:pt modelId="{7A869DCB-B2EB-471D-A7BB-F3FC68DA627F}" type="pres">
      <dgm:prSet presAssocID="{823DE6EE-5BE0-4982-A27E-4531540ED3A6}" presName="LevelOneTextNode" presStyleLbl="node0" presStyleIdx="0" presStyleCnt="2">
        <dgm:presLayoutVars>
          <dgm:chPref val="3"/>
        </dgm:presLayoutVars>
      </dgm:prSet>
      <dgm:spPr/>
    </dgm:pt>
    <dgm:pt modelId="{D075E2AC-1BB2-4CA4-B9B6-EFB52AF1E577}" type="pres">
      <dgm:prSet presAssocID="{823DE6EE-5BE0-4982-A27E-4531540ED3A6}" presName="level2hierChild" presStyleCnt="0"/>
      <dgm:spPr/>
    </dgm:pt>
    <dgm:pt modelId="{2485F448-CC96-445F-90E3-98F3C3252687}" type="pres">
      <dgm:prSet presAssocID="{CC1BC345-10CA-44A8-9D60-6177F03661BC}" presName="root1" presStyleCnt="0"/>
      <dgm:spPr/>
    </dgm:pt>
    <dgm:pt modelId="{2C26AE69-B02D-49C4-921E-C0DB2A4D09CF}" type="pres">
      <dgm:prSet presAssocID="{CC1BC345-10CA-44A8-9D60-6177F03661BC}" presName="LevelOneTextNode" presStyleLbl="node0" presStyleIdx="1" presStyleCnt="2">
        <dgm:presLayoutVars>
          <dgm:chPref val="3"/>
        </dgm:presLayoutVars>
      </dgm:prSet>
      <dgm:spPr/>
    </dgm:pt>
    <dgm:pt modelId="{6E040F4E-0A78-43FA-8D26-443E00A4F72C}" type="pres">
      <dgm:prSet presAssocID="{CC1BC345-10CA-44A8-9D60-6177F03661BC}" presName="level2hierChild" presStyleCnt="0"/>
      <dgm:spPr/>
    </dgm:pt>
    <dgm:pt modelId="{7409417A-EDA5-4188-8A45-D844B29A17EB}" type="pres">
      <dgm:prSet presAssocID="{587C09F0-86C1-4B7B-A3D5-96C2950702CA}" presName="conn2-1" presStyleLbl="parChTrans1D2" presStyleIdx="0" presStyleCnt="3"/>
      <dgm:spPr/>
    </dgm:pt>
    <dgm:pt modelId="{5D2DD828-821D-419A-9FEA-B77580A73038}" type="pres">
      <dgm:prSet presAssocID="{587C09F0-86C1-4B7B-A3D5-96C2950702CA}" presName="connTx" presStyleLbl="parChTrans1D2" presStyleIdx="0" presStyleCnt="3"/>
      <dgm:spPr/>
    </dgm:pt>
    <dgm:pt modelId="{E3B40FE4-37EF-4417-BD93-A7E9C7F6362A}" type="pres">
      <dgm:prSet presAssocID="{E79B65B2-197D-46AF-80E8-2AF8501DF282}" presName="root2" presStyleCnt="0"/>
      <dgm:spPr/>
    </dgm:pt>
    <dgm:pt modelId="{5006AC03-89C2-4D54-B928-15E657AC32CA}" type="pres">
      <dgm:prSet presAssocID="{E79B65B2-197D-46AF-80E8-2AF8501DF282}" presName="LevelTwoTextNode" presStyleLbl="node2" presStyleIdx="0" presStyleCnt="3">
        <dgm:presLayoutVars>
          <dgm:chPref val="3"/>
        </dgm:presLayoutVars>
      </dgm:prSet>
      <dgm:spPr/>
    </dgm:pt>
    <dgm:pt modelId="{ACC0975D-0B06-48DC-8569-A563401FFC9F}" type="pres">
      <dgm:prSet presAssocID="{E79B65B2-197D-46AF-80E8-2AF8501DF282}" presName="level3hierChild" presStyleCnt="0"/>
      <dgm:spPr/>
    </dgm:pt>
    <dgm:pt modelId="{20B24688-1E92-4002-8B49-17BCA446CF3D}" type="pres">
      <dgm:prSet presAssocID="{CA41B978-29B9-4DD8-A9DD-EF13D8A3BBFC}" presName="conn2-1" presStyleLbl="parChTrans1D2" presStyleIdx="1" presStyleCnt="3"/>
      <dgm:spPr/>
    </dgm:pt>
    <dgm:pt modelId="{C6C44CC0-A300-4C86-8B47-567CCE7494A2}" type="pres">
      <dgm:prSet presAssocID="{CA41B978-29B9-4DD8-A9DD-EF13D8A3BBFC}" presName="connTx" presStyleLbl="parChTrans1D2" presStyleIdx="1" presStyleCnt="3"/>
      <dgm:spPr/>
    </dgm:pt>
    <dgm:pt modelId="{72895C2D-1330-48DA-B3AA-50A56B2F3260}" type="pres">
      <dgm:prSet presAssocID="{5A56624B-D015-4604-9D4F-2A0CE3718DE9}" presName="root2" presStyleCnt="0"/>
      <dgm:spPr/>
    </dgm:pt>
    <dgm:pt modelId="{24B2CDFB-B22A-4D9B-971A-50AE8E7CCE6C}" type="pres">
      <dgm:prSet presAssocID="{5A56624B-D015-4604-9D4F-2A0CE3718DE9}" presName="LevelTwoTextNode" presStyleLbl="node2" presStyleIdx="1" presStyleCnt="3">
        <dgm:presLayoutVars>
          <dgm:chPref val="3"/>
        </dgm:presLayoutVars>
      </dgm:prSet>
      <dgm:spPr/>
    </dgm:pt>
    <dgm:pt modelId="{83134918-AC4E-4189-8030-D9E18FB83B83}" type="pres">
      <dgm:prSet presAssocID="{5A56624B-D015-4604-9D4F-2A0CE3718DE9}" presName="level3hierChild" presStyleCnt="0"/>
      <dgm:spPr/>
    </dgm:pt>
    <dgm:pt modelId="{047C4244-0678-4F24-AD5A-7694771D2B16}" type="pres">
      <dgm:prSet presAssocID="{6103C2C6-5261-4741-ACED-0D099FEC8EAA}" presName="conn2-1" presStyleLbl="parChTrans1D2" presStyleIdx="2" presStyleCnt="3"/>
      <dgm:spPr/>
    </dgm:pt>
    <dgm:pt modelId="{024171CE-7CDA-40A4-8A6F-653859496952}" type="pres">
      <dgm:prSet presAssocID="{6103C2C6-5261-4741-ACED-0D099FEC8EAA}" presName="connTx" presStyleLbl="parChTrans1D2" presStyleIdx="2" presStyleCnt="3"/>
      <dgm:spPr/>
    </dgm:pt>
    <dgm:pt modelId="{6E71D3A4-9B93-49A3-8649-51E747B819BD}" type="pres">
      <dgm:prSet presAssocID="{4B309369-0699-4F55-97BA-D8D2067FFE65}" presName="root2" presStyleCnt="0"/>
      <dgm:spPr/>
    </dgm:pt>
    <dgm:pt modelId="{12F4165D-9E91-4E4D-A079-E7E85EE56571}" type="pres">
      <dgm:prSet presAssocID="{4B309369-0699-4F55-97BA-D8D2067FFE65}" presName="LevelTwoTextNode" presStyleLbl="node2" presStyleIdx="2" presStyleCnt="3">
        <dgm:presLayoutVars>
          <dgm:chPref val="3"/>
        </dgm:presLayoutVars>
      </dgm:prSet>
      <dgm:spPr/>
    </dgm:pt>
    <dgm:pt modelId="{4E50C936-DF82-4D7C-A6AD-CA9AFBF25200}" type="pres">
      <dgm:prSet presAssocID="{4B309369-0699-4F55-97BA-D8D2067FFE65}" presName="level3hierChild" presStyleCnt="0"/>
      <dgm:spPr/>
    </dgm:pt>
  </dgm:ptLst>
  <dgm:cxnLst>
    <dgm:cxn modelId="{BA936F03-1BDB-40CC-8F8A-7C7DC2046EA0}" type="presOf" srcId="{CA41B978-29B9-4DD8-A9DD-EF13D8A3BBFC}" destId="{C6C44CC0-A300-4C86-8B47-567CCE7494A2}" srcOrd="1" destOrd="0" presId="urn:microsoft.com/office/officeart/2005/8/layout/hierarchy2"/>
    <dgm:cxn modelId="{EBD07110-1506-42B1-9CA4-B960D9DD2BC9}" srcId="{CC1BC345-10CA-44A8-9D60-6177F03661BC}" destId="{4B309369-0699-4F55-97BA-D8D2067FFE65}" srcOrd="2" destOrd="0" parTransId="{6103C2C6-5261-4741-ACED-0D099FEC8EAA}" sibTransId="{F9127725-0656-4656-8C12-25320C7D07E6}"/>
    <dgm:cxn modelId="{43DF6B1A-7CEF-4B25-971A-889AB43A8C73}" type="presOf" srcId="{CC1BC345-10CA-44A8-9D60-6177F03661BC}" destId="{2C26AE69-B02D-49C4-921E-C0DB2A4D09CF}" srcOrd="0" destOrd="0" presId="urn:microsoft.com/office/officeart/2005/8/layout/hierarchy2"/>
    <dgm:cxn modelId="{1D0F4222-AB45-4EBC-8225-BADCAF5F0593}" type="presOf" srcId="{6103C2C6-5261-4741-ACED-0D099FEC8EAA}" destId="{024171CE-7CDA-40A4-8A6F-653859496952}" srcOrd="1" destOrd="0" presId="urn:microsoft.com/office/officeart/2005/8/layout/hierarchy2"/>
    <dgm:cxn modelId="{4437E45C-FF4F-43DD-AAC8-82D094F4EF2A}" type="presOf" srcId="{E79B65B2-197D-46AF-80E8-2AF8501DF282}" destId="{5006AC03-89C2-4D54-B928-15E657AC32CA}" srcOrd="0" destOrd="0" presId="urn:microsoft.com/office/officeart/2005/8/layout/hierarchy2"/>
    <dgm:cxn modelId="{E9F1B162-4B4E-408A-AA69-02CBAA4834BF}" type="presOf" srcId="{587C09F0-86C1-4B7B-A3D5-96C2950702CA}" destId="{7409417A-EDA5-4188-8A45-D844B29A17EB}" srcOrd="0" destOrd="0" presId="urn:microsoft.com/office/officeart/2005/8/layout/hierarchy2"/>
    <dgm:cxn modelId="{15679152-82BF-43A8-9532-3DE229FB1A96}" type="presOf" srcId="{4B309369-0699-4F55-97BA-D8D2067FFE65}" destId="{12F4165D-9E91-4E4D-A079-E7E85EE56571}" srcOrd="0" destOrd="0" presId="urn:microsoft.com/office/officeart/2005/8/layout/hierarchy2"/>
    <dgm:cxn modelId="{6C70C37A-3D22-41ED-BF48-C65BB04B0681}" srcId="{CC1BC345-10CA-44A8-9D60-6177F03661BC}" destId="{5A56624B-D015-4604-9D4F-2A0CE3718DE9}" srcOrd="1" destOrd="0" parTransId="{CA41B978-29B9-4DD8-A9DD-EF13D8A3BBFC}" sibTransId="{0419A439-208C-485E-A94D-DC5EA238E845}"/>
    <dgm:cxn modelId="{4655EA94-C38D-4EFF-9BE3-3FAD13E26351}" type="presOf" srcId="{5A56624B-D015-4604-9D4F-2A0CE3718DE9}" destId="{24B2CDFB-B22A-4D9B-971A-50AE8E7CCE6C}" srcOrd="0" destOrd="0" presId="urn:microsoft.com/office/officeart/2005/8/layout/hierarchy2"/>
    <dgm:cxn modelId="{467B6DA1-4B39-4055-BA53-5E4B61BC6620}" srcId="{0011665E-1C2D-4F21-97C8-AEE171FE6F92}" destId="{823DE6EE-5BE0-4982-A27E-4531540ED3A6}" srcOrd="0" destOrd="0" parTransId="{E25EEC24-B23D-43BF-B2AE-7EC479E7DCB6}" sibTransId="{0BA9DFE2-8233-4A5D-A1A0-7023A881A970}"/>
    <dgm:cxn modelId="{1305A0B9-3E79-4ABC-9C3F-B7591F2872F1}" type="presOf" srcId="{6103C2C6-5261-4741-ACED-0D099FEC8EAA}" destId="{047C4244-0678-4F24-AD5A-7694771D2B16}" srcOrd="0" destOrd="0" presId="urn:microsoft.com/office/officeart/2005/8/layout/hierarchy2"/>
    <dgm:cxn modelId="{586A35BD-0F25-4207-A499-1A6865807643}" type="presOf" srcId="{587C09F0-86C1-4B7B-A3D5-96C2950702CA}" destId="{5D2DD828-821D-419A-9FEA-B77580A73038}" srcOrd="1" destOrd="0" presId="urn:microsoft.com/office/officeart/2005/8/layout/hierarchy2"/>
    <dgm:cxn modelId="{47B2ACC9-4D0A-46D3-9AD1-6E4040359FCA}" srcId="{0011665E-1C2D-4F21-97C8-AEE171FE6F92}" destId="{CC1BC345-10CA-44A8-9D60-6177F03661BC}" srcOrd="1" destOrd="0" parTransId="{AD359601-EE2D-4000-B566-E6854BB0FF36}" sibTransId="{90472F9F-5D14-4FC0-9D51-965086127464}"/>
    <dgm:cxn modelId="{3AC6F9CB-59B1-4025-B9A4-6B7CB7E1096F}" type="presOf" srcId="{823DE6EE-5BE0-4982-A27E-4531540ED3A6}" destId="{7A869DCB-B2EB-471D-A7BB-F3FC68DA627F}" srcOrd="0" destOrd="0" presId="urn:microsoft.com/office/officeart/2005/8/layout/hierarchy2"/>
    <dgm:cxn modelId="{E0A203D9-C06F-48D3-B9B1-60741F2F92CA}" type="presOf" srcId="{CA41B978-29B9-4DD8-A9DD-EF13D8A3BBFC}" destId="{20B24688-1E92-4002-8B49-17BCA446CF3D}" srcOrd="0" destOrd="0" presId="urn:microsoft.com/office/officeart/2005/8/layout/hierarchy2"/>
    <dgm:cxn modelId="{7428E0E9-32DE-4705-AE63-E52F0CEA0739}" type="presOf" srcId="{0011665E-1C2D-4F21-97C8-AEE171FE6F92}" destId="{31B7CDEA-0A08-4ED9-8C0A-F6E746664469}" srcOrd="0" destOrd="0" presId="urn:microsoft.com/office/officeart/2005/8/layout/hierarchy2"/>
    <dgm:cxn modelId="{73BD15F9-456C-4278-978F-BD86B5DB06BB}" srcId="{CC1BC345-10CA-44A8-9D60-6177F03661BC}" destId="{E79B65B2-197D-46AF-80E8-2AF8501DF282}" srcOrd="0" destOrd="0" parTransId="{587C09F0-86C1-4B7B-A3D5-96C2950702CA}" sibTransId="{B8DA9D88-503E-4147-8CE5-EE3DD7B458C6}"/>
    <dgm:cxn modelId="{BE4121A6-7535-4B42-8DA1-7CC7C77483C9}" type="presParOf" srcId="{31B7CDEA-0A08-4ED9-8C0A-F6E746664469}" destId="{E681D572-932B-4C9A-AC12-9EFBB200E2DA}" srcOrd="0" destOrd="0" presId="urn:microsoft.com/office/officeart/2005/8/layout/hierarchy2"/>
    <dgm:cxn modelId="{4A57E444-F2AA-450E-BEAE-41B3A8523D94}" type="presParOf" srcId="{E681D572-932B-4C9A-AC12-9EFBB200E2DA}" destId="{7A869DCB-B2EB-471D-A7BB-F3FC68DA627F}" srcOrd="0" destOrd="0" presId="urn:microsoft.com/office/officeart/2005/8/layout/hierarchy2"/>
    <dgm:cxn modelId="{AC034649-FF75-454F-A2C9-058A35CE6CF3}" type="presParOf" srcId="{E681D572-932B-4C9A-AC12-9EFBB200E2DA}" destId="{D075E2AC-1BB2-4CA4-B9B6-EFB52AF1E577}" srcOrd="1" destOrd="0" presId="urn:microsoft.com/office/officeart/2005/8/layout/hierarchy2"/>
    <dgm:cxn modelId="{D2B36062-9644-4249-94AD-1B64DC401C0E}" type="presParOf" srcId="{31B7CDEA-0A08-4ED9-8C0A-F6E746664469}" destId="{2485F448-CC96-445F-90E3-98F3C3252687}" srcOrd="1" destOrd="0" presId="urn:microsoft.com/office/officeart/2005/8/layout/hierarchy2"/>
    <dgm:cxn modelId="{874BE6D9-BE98-4D09-AF63-F0B9039DF4AF}" type="presParOf" srcId="{2485F448-CC96-445F-90E3-98F3C3252687}" destId="{2C26AE69-B02D-49C4-921E-C0DB2A4D09CF}" srcOrd="0" destOrd="0" presId="urn:microsoft.com/office/officeart/2005/8/layout/hierarchy2"/>
    <dgm:cxn modelId="{100F9028-A137-4FAE-9888-6CAA07A26058}" type="presParOf" srcId="{2485F448-CC96-445F-90E3-98F3C3252687}" destId="{6E040F4E-0A78-43FA-8D26-443E00A4F72C}" srcOrd="1" destOrd="0" presId="urn:microsoft.com/office/officeart/2005/8/layout/hierarchy2"/>
    <dgm:cxn modelId="{DF6D0D9F-F9D0-4ACF-BE7E-D9C4D5AA47B2}" type="presParOf" srcId="{6E040F4E-0A78-43FA-8D26-443E00A4F72C}" destId="{7409417A-EDA5-4188-8A45-D844B29A17EB}" srcOrd="0" destOrd="0" presId="urn:microsoft.com/office/officeart/2005/8/layout/hierarchy2"/>
    <dgm:cxn modelId="{D77FB62D-9458-46ED-8DBD-3177BC38E56C}" type="presParOf" srcId="{7409417A-EDA5-4188-8A45-D844B29A17EB}" destId="{5D2DD828-821D-419A-9FEA-B77580A73038}" srcOrd="0" destOrd="0" presId="urn:microsoft.com/office/officeart/2005/8/layout/hierarchy2"/>
    <dgm:cxn modelId="{0BA6B58B-C0E8-42DD-960C-C7693E058236}" type="presParOf" srcId="{6E040F4E-0A78-43FA-8D26-443E00A4F72C}" destId="{E3B40FE4-37EF-4417-BD93-A7E9C7F6362A}" srcOrd="1" destOrd="0" presId="urn:microsoft.com/office/officeart/2005/8/layout/hierarchy2"/>
    <dgm:cxn modelId="{0411712F-A8F3-4681-AE0C-30530E51F3B6}" type="presParOf" srcId="{E3B40FE4-37EF-4417-BD93-A7E9C7F6362A}" destId="{5006AC03-89C2-4D54-B928-15E657AC32CA}" srcOrd="0" destOrd="0" presId="urn:microsoft.com/office/officeart/2005/8/layout/hierarchy2"/>
    <dgm:cxn modelId="{32DA05E0-0A80-4207-A3EE-C0F3913116A6}" type="presParOf" srcId="{E3B40FE4-37EF-4417-BD93-A7E9C7F6362A}" destId="{ACC0975D-0B06-48DC-8569-A563401FFC9F}" srcOrd="1" destOrd="0" presId="urn:microsoft.com/office/officeart/2005/8/layout/hierarchy2"/>
    <dgm:cxn modelId="{C083B43F-8E21-4C5D-A082-B25E7FBFAC22}" type="presParOf" srcId="{6E040F4E-0A78-43FA-8D26-443E00A4F72C}" destId="{20B24688-1E92-4002-8B49-17BCA446CF3D}" srcOrd="2" destOrd="0" presId="urn:microsoft.com/office/officeart/2005/8/layout/hierarchy2"/>
    <dgm:cxn modelId="{EA922039-1581-4F4E-873F-5D65D56A4643}" type="presParOf" srcId="{20B24688-1E92-4002-8B49-17BCA446CF3D}" destId="{C6C44CC0-A300-4C86-8B47-567CCE7494A2}" srcOrd="0" destOrd="0" presId="urn:microsoft.com/office/officeart/2005/8/layout/hierarchy2"/>
    <dgm:cxn modelId="{365FB418-691D-4C9D-AB26-C3863AA7AFCC}" type="presParOf" srcId="{6E040F4E-0A78-43FA-8D26-443E00A4F72C}" destId="{72895C2D-1330-48DA-B3AA-50A56B2F3260}" srcOrd="3" destOrd="0" presId="urn:microsoft.com/office/officeart/2005/8/layout/hierarchy2"/>
    <dgm:cxn modelId="{301A05CB-C396-45EC-B57C-DCA9C8E894BE}" type="presParOf" srcId="{72895C2D-1330-48DA-B3AA-50A56B2F3260}" destId="{24B2CDFB-B22A-4D9B-971A-50AE8E7CCE6C}" srcOrd="0" destOrd="0" presId="urn:microsoft.com/office/officeart/2005/8/layout/hierarchy2"/>
    <dgm:cxn modelId="{B7D8B948-67B0-44AF-97AF-B222335D9979}" type="presParOf" srcId="{72895C2D-1330-48DA-B3AA-50A56B2F3260}" destId="{83134918-AC4E-4189-8030-D9E18FB83B83}" srcOrd="1" destOrd="0" presId="urn:microsoft.com/office/officeart/2005/8/layout/hierarchy2"/>
    <dgm:cxn modelId="{267EA483-88C8-4DA1-96B3-82C42CB2E6F6}" type="presParOf" srcId="{6E040F4E-0A78-43FA-8D26-443E00A4F72C}" destId="{047C4244-0678-4F24-AD5A-7694771D2B16}" srcOrd="4" destOrd="0" presId="urn:microsoft.com/office/officeart/2005/8/layout/hierarchy2"/>
    <dgm:cxn modelId="{81BEF745-E6AC-4B8B-AB6E-E0FB94802412}" type="presParOf" srcId="{047C4244-0678-4F24-AD5A-7694771D2B16}" destId="{024171CE-7CDA-40A4-8A6F-653859496952}" srcOrd="0" destOrd="0" presId="urn:microsoft.com/office/officeart/2005/8/layout/hierarchy2"/>
    <dgm:cxn modelId="{B56B7D09-C738-4C47-80F7-ADEACB93DB59}" type="presParOf" srcId="{6E040F4E-0A78-43FA-8D26-443E00A4F72C}" destId="{6E71D3A4-9B93-49A3-8649-51E747B819BD}" srcOrd="5" destOrd="0" presId="urn:microsoft.com/office/officeart/2005/8/layout/hierarchy2"/>
    <dgm:cxn modelId="{0230FAE3-7D21-4ACE-9A6A-60BAB962FF80}" type="presParOf" srcId="{6E71D3A4-9B93-49A3-8649-51E747B819BD}" destId="{12F4165D-9E91-4E4D-A079-E7E85EE56571}" srcOrd="0" destOrd="0" presId="urn:microsoft.com/office/officeart/2005/8/layout/hierarchy2"/>
    <dgm:cxn modelId="{2A996AF2-05B9-4E85-938E-139E60E6CFF1}" type="presParOf" srcId="{6E71D3A4-9B93-49A3-8649-51E747B819BD}" destId="{4E50C936-DF82-4D7C-A6AD-CA9AFBF25200}"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C08785-94CD-4C67-9191-DE6B77301955}"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0718178A-2839-4886-A967-AE3814E70F89}">
      <dgm:prSet custT="1"/>
      <dgm:spPr/>
      <dgm:t>
        <a:bodyPr/>
        <a:lstStyle/>
        <a:p>
          <a:r>
            <a:rPr lang="en-GB" sz="1500" b="1" kern="1200" spc="150" baseline="0" dirty="0">
              <a:solidFill>
                <a:schemeClr val="tx1">
                  <a:lumMod val="75000"/>
                  <a:lumOff val="25000"/>
                </a:schemeClr>
              </a:solidFill>
              <a:latin typeface="+mn-lt"/>
              <a:ea typeface="+mn-lt"/>
              <a:cs typeface="+mn-lt"/>
            </a:rPr>
            <a:t>3.2 Future growth</a:t>
          </a:r>
          <a:endParaRPr lang="en-US" sz="1500" b="1" kern="1200" spc="150" baseline="0" dirty="0">
            <a:solidFill>
              <a:schemeClr val="tx1">
                <a:lumMod val="75000"/>
                <a:lumOff val="25000"/>
              </a:schemeClr>
            </a:solidFill>
            <a:latin typeface="+mn-lt"/>
            <a:ea typeface="+mn-lt"/>
            <a:cs typeface="+mn-lt"/>
          </a:endParaRPr>
        </a:p>
      </dgm:t>
    </dgm:pt>
    <dgm:pt modelId="{4EF0F5F0-824A-4F16-AC80-C711C4876B63}" type="parTrans" cxnId="{7E767BE0-BA7F-4067-B3BB-05D014798B61}">
      <dgm:prSet/>
      <dgm:spPr/>
      <dgm:t>
        <a:bodyPr/>
        <a:lstStyle/>
        <a:p>
          <a:endParaRPr lang="en-US"/>
        </a:p>
      </dgm:t>
    </dgm:pt>
    <dgm:pt modelId="{50B2BB8B-A126-41DC-A389-E585E284622F}" type="sibTrans" cxnId="{7E767BE0-BA7F-4067-B3BB-05D014798B61}">
      <dgm:prSet/>
      <dgm:spPr/>
      <dgm:t>
        <a:bodyPr/>
        <a:lstStyle/>
        <a:p>
          <a:endParaRPr lang="en-US"/>
        </a:p>
      </dgm:t>
    </dgm:pt>
    <dgm:pt modelId="{6A29C0F9-22E3-4FCD-9172-1015B26D4586}">
      <dgm:prSet/>
      <dgm:spPr/>
      <dgm:t>
        <a:bodyPr/>
        <a:lstStyle/>
        <a:p>
          <a:r>
            <a:rPr lang="en-US" b="0" i="0" baseline="0" dirty="0"/>
            <a:t>Subsystem structure – gathering data and transfer to the raspberry.</a:t>
          </a:r>
          <a:endParaRPr lang="en-US" dirty="0"/>
        </a:p>
      </dgm:t>
    </dgm:pt>
    <dgm:pt modelId="{C268007F-EA5D-4044-AC2B-CDEEA0C751F5}" type="parTrans" cxnId="{F98D51F4-EC49-41D1-89AE-F5F4DEF0B90F}">
      <dgm:prSet/>
      <dgm:spPr/>
      <dgm:t>
        <a:bodyPr/>
        <a:lstStyle/>
        <a:p>
          <a:endParaRPr lang="en-US"/>
        </a:p>
      </dgm:t>
    </dgm:pt>
    <dgm:pt modelId="{73D6F4B2-F1BF-4741-9B2A-2D1E580EC63B}" type="sibTrans" cxnId="{F98D51F4-EC49-41D1-89AE-F5F4DEF0B90F}">
      <dgm:prSet/>
      <dgm:spPr/>
      <dgm:t>
        <a:bodyPr/>
        <a:lstStyle/>
        <a:p>
          <a:endParaRPr lang="en-US"/>
        </a:p>
      </dgm:t>
    </dgm:pt>
    <dgm:pt modelId="{BA2D3BCA-31FF-4177-A9BC-DF2006048AE0}">
      <dgm:prSet/>
      <dgm:spPr/>
      <dgm:t>
        <a:bodyPr/>
        <a:lstStyle/>
        <a:p>
          <a:r>
            <a:rPr lang="en-US" b="0" i="0" baseline="0" dirty="0"/>
            <a:t>Neural network to detect the plant and the determine level of growth. </a:t>
          </a:r>
          <a:endParaRPr lang="en-US" dirty="0"/>
        </a:p>
      </dgm:t>
    </dgm:pt>
    <dgm:pt modelId="{8168B6CE-1EAA-4BAC-9BFA-518AD8E3E9C2}" type="parTrans" cxnId="{A45A12C3-2C9E-44A3-9C89-5EB857FE0C72}">
      <dgm:prSet/>
      <dgm:spPr/>
      <dgm:t>
        <a:bodyPr/>
        <a:lstStyle/>
        <a:p>
          <a:endParaRPr lang="en-US"/>
        </a:p>
      </dgm:t>
    </dgm:pt>
    <dgm:pt modelId="{AD1DF611-7C2A-44A2-8A1E-3CA5E57669DD}" type="sibTrans" cxnId="{A45A12C3-2C9E-44A3-9C89-5EB857FE0C72}">
      <dgm:prSet/>
      <dgm:spPr/>
      <dgm:t>
        <a:bodyPr/>
        <a:lstStyle/>
        <a:p>
          <a:endParaRPr lang="en-US"/>
        </a:p>
      </dgm:t>
    </dgm:pt>
    <dgm:pt modelId="{1C7F20C1-8C4F-4C34-8B8E-1E8288E8633C}">
      <dgm:prSet/>
      <dgm:spPr/>
      <dgm:t>
        <a:bodyPr/>
        <a:lstStyle/>
        <a:p>
          <a:r>
            <a:rPr lang="en-US" dirty="0"/>
            <a:t>Improve the head of the arm to plant and/or harvest.</a:t>
          </a:r>
        </a:p>
      </dgm:t>
    </dgm:pt>
    <dgm:pt modelId="{81960677-9209-401E-A8B2-2DA205A478EC}" type="parTrans" cxnId="{6F4B886B-6A5F-4CBB-8F6F-BBCAFDFDB338}">
      <dgm:prSet/>
      <dgm:spPr/>
      <dgm:t>
        <a:bodyPr/>
        <a:lstStyle/>
        <a:p>
          <a:endParaRPr lang="en-US"/>
        </a:p>
      </dgm:t>
    </dgm:pt>
    <dgm:pt modelId="{EB31F0F3-75E3-4A1C-82E0-99D4EF73E0BB}" type="sibTrans" cxnId="{6F4B886B-6A5F-4CBB-8F6F-BBCAFDFDB338}">
      <dgm:prSet/>
      <dgm:spPr/>
      <dgm:t>
        <a:bodyPr/>
        <a:lstStyle/>
        <a:p>
          <a:endParaRPr lang="en-US"/>
        </a:p>
      </dgm:t>
    </dgm:pt>
    <dgm:pt modelId="{802387F8-468D-4482-983E-3D07D953E387}">
      <dgm:prSet/>
      <dgm:spPr/>
      <dgm:t>
        <a:bodyPr/>
        <a:lstStyle/>
        <a:p>
          <a:r>
            <a:rPr lang="en-US" b="0" i="0" baseline="0" dirty="0"/>
            <a:t>Improve the design of box to be acrylic instead of foam, and to be able t hold a camera for the neural network.</a:t>
          </a:r>
          <a:endParaRPr lang="en-US" dirty="0"/>
        </a:p>
      </dgm:t>
    </dgm:pt>
    <dgm:pt modelId="{6788C081-0A00-4163-8100-77DC159F2395}" type="parTrans" cxnId="{92A6F235-06C4-4B1D-BAAF-A9F8B6C0CB85}">
      <dgm:prSet/>
      <dgm:spPr/>
      <dgm:t>
        <a:bodyPr/>
        <a:lstStyle/>
        <a:p>
          <a:endParaRPr lang="en-US"/>
        </a:p>
      </dgm:t>
    </dgm:pt>
    <dgm:pt modelId="{827D04B4-C88B-4DB2-9858-E5D14D1A5211}" type="sibTrans" cxnId="{92A6F235-06C4-4B1D-BAAF-A9F8B6C0CB85}">
      <dgm:prSet/>
      <dgm:spPr/>
      <dgm:t>
        <a:bodyPr/>
        <a:lstStyle/>
        <a:p>
          <a:endParaRPr lang="en-US"/>
        </a:p>
      </dgm:t>
    </dgm:pt>
    <dgm:pt modelId="{210C71C1-0E59-454B-A7C1-2ED2BD45C9C1}" type="pres">
      <dgm:prSet presAssocID="{84C08785-94CD-4C67-9191-DE6B77301955}" presName="vert0" presStyleCnt="0">
        <dgm:presLayoutVars>
          <dgm:dir/>
          <dgm:animOne val="branch"/>
          <dgm:animLvl val="lvl"/>
        </dgm:presLayoutVars>
      </dgm:prSet>
      <dgm:spPr/>
    </dgm:pt>
    <dgm:pt modelId="{3D1A8590-D997-4E52-98B2-D4CDB82FFACB}" type="pres">
      <dgm:prSet presAssocID="{0718178A-2839-4886-A967-AE3814E70F89}" presName="thickLine" presStyleLbl="alignNode1" presStyleIdx="0" presStyleCnt="1"/>
      <dgm:spPr/>
    </dgm:pt>
    <dgm:pt modelId="{D95BAD6E-7164-485D-8B81-21854F219D35}" type="pres">
      <dgm:prSet presAssocID="{0718178A-2839-4886-A967-AE3814E70F89}" presName="horz1" presStyleCnt="0"/>
      <dgm:spPr/>
    </dgm:pt>
    <dgm:pt modelId="{C54B19E7-4333-4005-842A-1339CBA56C9B}" type="pres">
      <dgm:prSet presAssocID="{0718178A-2839-4886-A967-AE3814E70F89}" presName="tx1" presStyleLbl="revTx" presStyleIdx="0" presStyleCnt="5" custScaleX="202460" custScaleY="40456" custLinFactNeighborX="378" custLinFactNeighborY="29011"/>
      <dgm:spPr/>
    </dgm:pt>
    <dgm:pt modelId="{B6EE2AEF-2F42-4F4C-B5E1-A98B01DC5E8A}" type="pres">
      <dgm:prSet presAssocID="{0718178A-2839-4886-A967-AE3814E70F89}" presName="vert1" presStyleCnt="0"/>
      <dgm:spPr/>
    </dgm:pt>
    <dgm:pt modelId="{CDF0CA06-C86F-4303-B35B-44AEDE25E97E}" type="pres">
      <dgm:prSet presAssocID="{6A29C0F9-22E3-4FCD-9172-1015B26D4586}" presName="vertSpace2a" presStyleCnt="0"/>
      <dgm:spPr/>
    </dgm:pt>
    <dgm:pt modelId="{EE693E63-985F-4373-8CA2-74EA1C69ADA7}" type="pres">
      <dgm:prSet presAssocID="{6A29C0F9-22E3-4FCD-9172-1015B26D4586}" presName="horz2" presStyleCnt="0"/>
      <dgm:spPr/>
    </dgm:pt>
    <dgm:pt modelId="{B77ED16A-79DF-4F28-A45C-167ADD3BFCC8}" type="pres">
      <dgm:prSet presAssocID="{6A29C0F9-22E3-4FCD-9172-1015B26D4586}" presName="horzSpace2" presStyleCnt="0"/>
      <dgm:spPr/>
    </dgm:pt>
    <dgm:pt modelId="{0F26D287-78B8-4AAB-81F3-F025B926D7AF}" type="pres">
      <dgm:prSet presAssocID="{6A29C0F9-22E3-4FCD-9172-1015B26D4586}" presName="tx2" presStyleLbl="revTx" presStyleIdx="1" presStyleCnt="5"/>
      <dgm:spPr/>
    </dgm:pt>
    <dgm:pt modelId="{23C24C3D-A8B9-406F-A469-CBE43AA22B1A}" type="pres">
      <dgm:prSet presAssocID="{6A29C0F9-22E3-4FCD-9172-1015B26D4586}" presName="vert2" presStyleCnt="0"/>
      <dgm:spPr/>
    </dgm:pt>
    <dgm:pt modelId="{03CCF9A8-2230-4D96-BD5E-19B714864154}" type="pres">
      <dgm:prSet presAssocID="{6A29C0F9-22E3-4FCD-9172-1015B26D4586}" presName="thinLine2b" presStyleLbl="callout" presStyleIdx="0" presStyleCnt="4"/>
      <dgm:spPr/>
    </dgm:pt>
    <dgm:pt modelId="{99A7398E-98DD-4CC5-B5D9-6461E7E63EC9}" type="pres">
      <dgm:prSet presAssocID="{6A29C0F9-22E3-4FCD-9172-1015B26D4586}" presName="vertSpace2b" presStyleCnt="0"/>
      <dgm:spPr/>
    </dgm:pt>
    <dgm:pt modelId="{717D9D85-F501-468A-B12B-87CF885D1509}" type="pres">
      <dgm:prSet presAssocID="{BA2D3BCA-31FF-4177-A9BC-DF2006048AE0}" presName="horz2" presStyleCnt="0"/>
      <dgm:spPr/>
    </dgm:pt>
    <dgm:pt modelId="{F41BA09F-A21A-4E75-9621-C8BBDAB67000}" type="pres">
      <dgm:prSet presAssocID="{BA2D3BCA-31FF-4177-A9BC-DF2006048AE0}" presName="horzSpace2" presStyleCnt="0"/>
      <dgm:spPr/>
    </dgm:pt>
    <dgm:pt modelId="{9B35C499-8DCA-4EAE-A476-730BE14C43FB}" type="pres">
      <dgm:prSet presAssocID="{BA2D3BCA-31FF-4177-A9BC-DF2006048AE0}" presName="tx2" presStyleLbl="revTx" presStyleIdx="2" presStyleCnt="5"/>
      <dgm:spPr/>
    </dgm:pt>
    <dgm:pt modelId="{D70F4EB3-8B98-43EB-BCF9-00140C11187F}" type="pres">
      <dgm:prSet presAssocID="{BA2D3BCA-31FF-4177-A9BC-DF2006048AE0}" presName="vert2" presStyleCnt="0"/>
      <dgm:spPr/>
    </dgm:pt>
    <dgm:pt modelId="{481B14E6-70F3-4061-9F06-1E79F6CF4291}" type="pres">
      <dgm:prSet presAssocID="{BA2D3BCA-31FF-4177-A9BC-DF2006048AE0}" presName="thinLine2b" presStyleLbl="callout" presStyleIdx="1" presStyleCnt="4"/>
      <dgm:spPr/>
    </dgm:pt>
    <dgm:pt modelId="{8940B158-11C2-4A2D-85AF-3269E9CB5B7A}" type="pres">
      <dgm:prSet presAssocID="{BA2D3BCA-31FF-4177-A9BC-DF2006048AE0}" presName="vertSpace2b" presStyleCnt="0"/>
      <dgm:spPr/>
    </dgm:pt>
    <dgm:pt modelId="{C23D4043-9F48-417F-8B9D-545E2BF759BA}" type="pres">
      <dgm:prSet presAssocID="{1C7F20C1-8C4F-4C34-8B8E-1E8288E8633C}" presName="horz2" presStyleCnt="0"/>
      <dgm:spPr/>
    </dgm:pt>
    <dgm:pt modelId="{C7DB9607-BEEE-4884-9585-C49541F678A8}" type="pres">
      <dgm:prSet presAssocID="{1C7F20C1-8C4F-4C34-8B8E-1E8288E8633C}" presName="horzSpace2" presStyleCnt="0"/>
      <dgm:spPr/>
    </dgm:pt>
    <dgm:pt modelId="{60514FF4-3E4A-4A13-845B-3051DE62C772}" type="pres">
      <dgm:prSet presAssocID="{1C7F20C1-8C4F-4C34-8B8E-1E8288E8633C}" presName="tx2" presStyleLbl="revTx" presStyleIdx="3" presStyleCnt="5"/>
      <dgm:spPr/>
    </dgm:pt>
    <dgm:pt modelId="{A159AC48-5D76-4427-BDDA-0715256089E4}" type="pres">
      <dgm:prSet presAssocID="{1C7F20C1-8C4F-4C34-8B8E-1E8288E8633C}" presName="vert2" presStyleCnt="0"/>
      <dgm:spPr/>
    </dgm:pt>
    <dgm:pt modelId="{B77BC669-6977-46AE-BACB-F47B92992F3B}" type="pres">
      <dgm:prSet presAssocID="{1C7F20C1-8C4F-4C34-8B8E-1E8288E8633C}" presName="thinLine2b" presStyleLbl="callout" presStyleIdx="2" presStyleCnt="4"/>
      <dgm:spPr/>
    </dgm:pt>
    <dgm:pt modelId="{44C53851-653E-426D-A4CD-E748D1F3ACFB}" type="pres">
      <dgm:prSet presAssocID="{1C7F20C1-8C4F-4C34-8B8E-1E8288E8633C}" presName="vertSpace2b" presStyleCnt="0"/>
      <dgm:spPr/>
    </dgm:pt>
    <dgm:pt modelId="{FE341F3E-1B9D-4E7C-943A-D27C89ADFB31}" type="pres">
      <dgm:prSet presAssocID="{802387F8-468D-4482-983E-3D07D953E387}" presName="horz2" presStyleCnt="0"/>
      <dgm:spPr/>
    </dgm:pt>
    <dgm:pt modelId="{72C4DC7F-5BB5-4582-A42F-8B9228314E79}" type="pres">
      <dgm:prSet presAssocID="{802387F8-468D-4482-983E-3D07D953E387}" presName="horzSpace2" presStyleCnt="0"/>
      <dgm:spPr/>
    </dgm:pt>
    <dgm:pt modelId="{91BF05DB-FDEA-4A33-8D44-C9E1F41B55B1}" type="pres">
      <dgm:prSet presAssocID="{802387F8-468D-4482-983E-3D07D953E387}" presName="tx2" presStyleLbl="revTx" presStyleIdx="4" presStyleCnt="5"/>
      <dgm:spPr/>
    </dgm:pt>
    <dgm:pt modelId="{30C918CF-2E25-4B3C-A739-72F3E50CD9E5}" type="pres">
      <dgm:prSet presAssocID="{802387F8-468D-4482-983E-3D07D953E387}" presName="vert2" presStyleCnt="0"/>
      <dgm:spPr/>
    </dgm:pt>
    <dgm:pt modelId="{DD3F17CF-CE7E-40C7-A2A5-C94436F018D6}" type="pres">
      <dgm:prSet presAssocID="{802387F8-468D-4482-983E-3D07D953E387}" presName="thinLine2b" presStyleLbl="callout" presStyleIdx="3" presStyleCnt="4"/>
      <dgm:spPr/>
    </dgm:pt>
    <dgm:pt modelId="{5D140464-FA74-43EE-AB8D-2B92468033A5}" type="pres">
      <dgm:prSet presAssocID="{802387F8-468D-4482-983E-3D07D953E387}" presName="vertSpace2b" presStyleCnt="0"/>
      <dgm:spPr/>
    </dgm:pt>
  </dgm:ptLst>
  <dgm:cxnLst>
    <dgm:cxn modelId="{87572125-65FD-47C1-A6FC-9E943F8B2EEA}" type="presOf" srcId="{1C7F20C1-8C4F-4C34-8B8E-1E8288E8633C}" destId="{60514FF4-3E4A-4A13-845B-3051DE62C772}" srcOrd="0" destOrd="0" presId="urn:microsoft.com/office/officeart/2008/layout/LinedList"/>
    <dgm:cxn modelId="{92A6F235-06C4-4B1D-BAAF-A9F8B6C0CB85}" srcId="{0718178A-2839-4886-A967-AE3814E70F89}" destId="{802387F8-468D-4482-983E-3D07D953E387}" srcOrd="3" destOrd="0" parTransId="{6788C081-0A00-4163-8100-77DC159F2395}" sibTransId="{827D04B4-C88B-4DB2-9858-E5D14D1A5211}"/>
    <dgm:cxn modelId="{F75A804B-EE31-481B-9453-3D75429966D4}" type="presOf" srcId="{0718178A-2839-4886-A967-AE3814E70F89}" destId="{C54B19E7-4333-4005-842A-1339CBA56C9B}" srcOrd="0" destOrd="0" presId="urn:microsoft.com/office/officeart/2008/layout/LinedList"/>
    <dgm:cxn modelId="{6F4B886B-6A5F-4CBB-8F6F-BBCAFDFDB338}" srcId="{0718178A-2839-4886-A967-AE3814E70F89}" destId="{1C7F20C1-8C4F-4C34-8B8E-1E8288E8633C}" srcOrd="2" destOrd="0" parTransId="{81960677-9209-401E-A8B2-2DA205A478EC}" sibTransId="{EB31F0F3-75E3-4A1C-82E0-99D4EF73E0BB}"/>
    <dgm:cxn modelId="{1BF1775A-96CB-416D-9B6D-5408DABEEBC4}" type="presOf" srcId="{6A29C0F9-22E3-4FCD-9172-1015B26D4586}" destId="{0F26D287-78B8-4AAB-81F3-F025B926D7AF}" srcOrd="0" destOrd="0" presId="urn:microsoft.com/office/officeart/2008/layout/LinedList"/>
    <dgm:cxn modelId="{8E2B9596-318C-420B-9570-42657ECDD384}" type="presOf" srcId="{BA2D3BCA-31FF-4177-A9BC-DF2006048AE0}" destId="{9B35C499-8DCA-4EAE-A476-730BE14C43FB}" srcOrd="0" destOrd="0" presId="urn:microsoft.com/office/officeart/2008/layout/LinedList"/>
    <dgm:cxn modelId="{D7CFA2B0-7C52-4BC2-B011-5560569E5879}" type="presOf" srcId="{802387F8-468D-4482-983E-3D07D953E387}" destId="{91BF05DB-FDEA-4A33-8D44-C9E1F41B55B1}" srcOrd="0" destOrd="0" presId="urn:microsoft.com/office/officeart/2008/layout/LinedList"/>
    <dgm:cxn modelId="{1A3F4EBD-3E9C-427D-B4C2-29211BA7A28B}" type="presOf" srcId="{84C08785-94CD-4C67-9191-DE6B77301955}" destId="{210C71C1-0E59-454B-A7C1-2ED2BD45C9C1}" srcOrd="0" destOrd="0" presId="urn:microsoft.com/office/officeart/2008/layout/LinedList"/>
    <dgm:cxn modelId="{A45A12C3-2C9E-44A3-9C89-5EB857FE0C72}" srcId="{0718178A-2839-4886-A967-AE3814E70F89}" destId="{BA2D3BCA-31FF-4177-A9BC-DF2006048AE0}" srcOrd="1" destOrd="0" parTransId="{8168B6CE-1EAA-4BAC-9BFA-518AD8E3E9C2}" sibTransId="{AD1DF611-7C2A-44A2-8A1E-3CA5E57669DD}"/>
    <dgm:cxn modelId="{7E767BE0-BA7F-4067-B3BB-05D014798B61}" srcId="{84C08785-94CD-4C67-9191-DE6B77301955}" destId="{0718178A-2839-4886-A967-AE3814E70F89}" srcOrd="0" destOrd="0" parTransId="{4EF0F5F0-824A-4F16-AC80-C711C4876B63}" sibTransId="{50B2BB8B-A126-41DC-A389-E585E284622F}"/>
    <dgm:cxn modelId="{F98D51F4-EC49-41D1-89AE-F5F4DEF0B90F}" srcId="{0718178A-2839-4886-A967-AE3814E70F89}" destId="{6A29C0F9-22E3-4FCD-9172-1015B26D4586}" srcOrd="0" destOrd="0" parTransId="{C268007F-EA5D-4044-AC2B-CDEEA0C751F5}" sibTransId="{73D6F4B2-F1BF-4741-9B2A-2D1E580EC63B}"/>
    <dgm:cxn modelId="{3B13A475-AC64-440F-99A5-213727FB8BC2}" type="presParOf" srcId="{210C71C1-0E59-454B-A7C1-2ED2BD45C9C1}" destId="{3D1A8590-D997-4E52-98B2-D4CDB82FFACB}" srcOrd="0" destOrd="0" presId="urn:microsoft.com/office/officeart/2008/layout/LinedList"/>
    <dgm:cxn modelId="{74CC49D0-AB42-44A4-9C0F-F1B04B1941C6}" type="presParOf" srcId="{210C71C1-0E59-454B-A7C1-2ED2BD45C9C1}" destId="{D95BAD6E-7164-485D-8B81-21854F219D35}" srcOrd="1" destOrd="0" presId="urn:microsoft.com/office/officeart/2008/layout/LinedList"/>
    <dgm:cxn modelId="{28AD797C-7DE9-4717-9650-2D495B811B95}" type="presParOf" srcId="{D95BAD6E-7164-485D-8B81-21854F219D35}" destId="{C54B19E7-4333-4005-842A-1339CBA56C9B}" srcOrd="0" destOrd="0" presId="urn:microsoft.com/office/officeart/2008/layout/LinedList"/>
    <dgm:cxn modelId="{5F00765E-3C49-4ED6-B5EF-BA7D0F6A2671}" type="presParOf" srcId="{D95BAD6E-7164-485D-8B81-21854F219D35}" destId="{B6EE2AEF-2F42-4F4C-B5E1-A98B01DC5E8A}" srcOrd="1" destOrd="0" presId="urn:microsoft.com/office/officeart/2008/layout/LinedList"/>
    <dgm:cxn modelId="{85377946-1C68-4664-8E8D-6AB1042C9A3A}" type="presParOf" srcId="{B6EE2AEF-2F42-4F4C-B5E1-A98B01DC5E8A}" destId="{CDF0CA06-C86F-4303-B35B-44AEDE25E97E}" srcOrd="0" destOrd="0" presId="urn:microsoft.com/office/officeart/2008/layout/LinedList"/>
    <dgm:cxn modelId="{4C69A4F7-7D31-461B-9886-6F975D31BA1D}" type="presParOf" srcId="{B6EE2AEF-2F42-4F4C-B5E1-A98B01DC5E8A}" destId="{EE693E63-985F-4373-8CA2-74EA1C69ADA7}" srcOrd="1" destOrd="0" presId="urn:microsoft.com/office/officeart/2008/layout/LinedList"/>
    <dgm:cxn modelId="{78AA9228-F263-4A20-B76E-C189AA9828F9}" type="presParOf" srcId="{EE693E63-985F-4373-8CA2-74EA1C69ADA7}" destId="{B77ED16A-79DF-4F28-A45C-167ADD3BFCC8}" srcOrd="0" destOrd="0" presId="urn:microsoft.com/office/officeart/2008/layout/LinedList"/>
    <dgm:cxn modelId="{26CDF220-62EE-44EA-976F-55CD735BEFE3}" type="presParOf" srcId="{EE693E63-985F-4373-8CA2-74EA1C69ADA7}" destId="{0F26D287-78B8-4AAB-81F3-F025B926D7AF}" srcOrd="1" destOrd="0" presId="urn:microsoft.com/office/officeart/2008/layout/LinedList"/>
    <dgm:cxn modelId="{CF033D45-1FE0-48D9-BCEB-90918DF0B7F5}" type="presParOf" srcId="{EE693E63-985F-4373-8CA2-74EA1C69ADA7}" destId="{23C24C3D-A8B9-406F-A469-CBE43AA22B1A}" srcOrd="2" destOrd="0" presId="urn:microsoft.com/office/officeart/2008/layout/LinedList"/>
    <dgm:cxn modelId="{C17AB89C-E735-4AE5-96A1-E1556F0050D5}" type="presParOf" srcId="{B6EE2AEF-2F42-4F4C-B5E1-A98B01DC5E8A}" destId="{03CCF9A8-2230-4D96-BD5E-19B714864154}" srcOrd="2" destOrd="0" presId="urn:microsoft.com/office/officeart/2008/layout/LinedList"/>
    <dgm:cxn modelId="{BD3269C7-A100-4000-AA92-55CEA1F86FA0}" type="presParOf" srcId="{B6EE2AEF-2F42-4F4C-B5E1-A98B01DC5E8A}" destId="{99A7398E-98DD-4CC5-B5D9-6461E7E63EC9}" srcOrd="3" destOrd="0" presId="urn:microsoft.com/office/officeart/2008/layout/LinedList"/>
    <dgm:cxn modelId="{34F7724D-704E-479C-B552-A6F0932775FA}" type="presParOf" srcId="{B6EE2AEF-2F42-4F4C-B5E1-A98B01DC5E8A}" destId="{717D9D85-F501-468A-B12B-87CF885D1509}" srcOrd="4" destOrd="0" presId="urn:microsoft.com/office/officeart/2008/layout/LinedList"/>
    <dgm:cxn modelId="{70028973-DF4D-4A4B-8879-A4CF93CCB013}" type="presParOf" srcId="{717D9D85-F501-468A-B12B-87CF885D1509}" destId="{F41BA09F-A21A-4E75-9621-C8BBDAB67000}" srcOrd="0" destOrd="0" presId="urn:microsoft.com/office/officeart/2008/layout/LinedList"/>
    <dgm:cxn modelId="{2D4B61A0-D9E6-41C8-B923-016B4CF24A34}" type="presParOf" srcId="{717D9D85-F501-468A-B12B-87CF885D1509}" destId="{9B35C499-8DCA-4EAE-A476-730BE14C43FB}" srcOrd="1" destOrd="0" presId="urn:microsoft.com/office/officeart/2008/layout/LinedList"/>
    <dgm:cxn modelId="{2BEA533F-BC11-4BA4-B52A-074886438ACF}" type="presParOf" srcId="{717D9D85-F501-468A-B12B-87CF885D1509}" destId="{D70F4EB3-8B98-43EB-BCF9-00140C11187F}" srcOrd="2" destOrd="0" presId="urn:microsoft.com/office/officeart/2008/layout/LinedList"/>
    <dgm:cxn modelId="{C6E1B876-96BD-4F2D-B3C4-35B20A7C0231}" type="presParOf" srcId="{B6EE2AEF-2F42-4F4C-B5E1-A98B01DC5E8A}" destId="{481B14E6-70F3-4061-9F06-1E79F6CF4291}" srcOrd="5" destOrd="0" presId="urn:microsoft.com/office/officeart/2008/layout/LinedList"/>
    <dgm:cxn modelId="{6C319F7F-C31B-4FE2-9E38-8E346863CB65}" type="presParOf" srcId="{B6EE2AEF-2F42-4F4C-B5E1-A98B01DC5E8A}" destId="{8940B158-11C2-4A2D-85AF-3269E9CB5B7A}" srcOrd="6" destOrd="0" presId="urn:microsoft.com/office/officeart/2008/layout/LinedList"/>
    <dgm:cxn modelId="{6B1693FD-8B22-463A-B1B8-A3BE2548461C}" type="presParOf" srcId="{B6EE2AEF-2F42-4F4C-B5E1-A98B01DC5E8A}" destId="{C23D4043-9F48-417F-8B9D-545E2BF759BA}" srcOrd="7" destOrd="0" presId="urn:microsoft.com/office/officeart/2008/layout/LinedList"/>
    <dgm:cxn modelId="{A07DD1B0-E54C-4F6B-A6CF-B9420340BB70}" type="presParOf" srcId="{C23D4043-9F48-417F-8B9D-545E2BF759BA}" destId="{C7DB9607-BEEE-4884-9585-C49541F678A8}" srcOrd="0" destOrd="0" presId="urn:microsoft.com/office/officeart/2008/layout/LinedList"/>
    <dgm:cxn modelId="{559D0F7C-8779-46E6-9FD4-1935C27EBA79}" type="presParOf" srcId="{C23D4043-9F48-417F-8B9D-545E2BF759BA}" destId="{60514FF4-3E4A-4A13-845B-3051DE62C772}" srcOrd="1" destOrd="0" presId="urn:microsoft.com/office/officeart/2008/layout/LinedList"/>
    <dgm:cxn modelId="{0B84FAD7-BBA9-4BE6-AB72-69F7C294E163}" type="presParOf" srcId="{C23D4043-9F48-417F-8B9D-545E2BF759BA}" destId="{A159AC48-5D76-4427-BDDA-0715256089E4}" srcOrd="2" destOrd="0" presId="urn:microsoft.com/office/officeart/2008/layout/LinedList"/>
    <dgm:cxn modelId="{F547326B-182A-48F1-B7D3-620BAB047099}" type="presParOf" srcId="{B6EE2AEF-2F42-4F4C-B5E1-A98B01DC5E8A}" destId="{B77BC669-6977-46AE-BACB-F47B92992F3B}" srcOrd="8" destOrd="0" presId="urn:microsoft.com/office/officeart/2008/layout/LinedList"/>
    <dgm:cxn modelId="{FCBB21C2-FC96-47DA-BE20-55788D84E3B2}" type="presParOf" srcId="{B6EE2AEF-2F42-4F4C-B5E1-A98B01DC5E8A}" destId="{44C53851-653E-426D-A4CD-E748D1F3ACFB}" srcOrd="9" destOrd="0" presId="urn:microsoft.com/office/officeart/2008/layout/LinedList"/>
    <dgm:cxn modelId="{530DFA2A-1D52-4E85-AEA9-3350252C2425}" type="presParOf" srcId="{B6EE2AEF-2F42-4F4C-B5E1-A98B01DC5E8A}" destId="{FE341F3E-1B9D-4E7C-943A-D27C89ADFB31}" srcOrd="10" destOrd="0" presId="urn:microsoft.com/office/officeart/2008/layout/LinedList"/>
    <dgm:cxn modelId="{01CBE22C-D51F-41D0-97C9-988A2B93E699}" type="presParOf" srcId="{FE341F3E-1B9D-4E7C-943A-D27C89ADFB31}" destId="{72C4DC7F-5BB5-4582-A42F-8B9228314E79}" srcOrd="0" destOrd="0" presId="urn:microsoft.com/office/officeart/2008/layout/LinedList"/>
    <dgm:cxn modelId="{79F71E43-D219-456F-8560-F204BCB55A7D}" type="presParOf" srcId="{FE341F3E-1B9D-4E7C-943A-D27C89ADFB31}" destId="{91BF05DB-FDEA-4A33-8D44-C9E1F41B55B1}" srcOrd="1" destOrd="0" presId="urn:microsoft.com/office/officeart/2008/layout/LinedList"/>
    <dgm:cxn modelId="{1603DB37-E307-4832-B9CA-1CC29967AEF4}" type="presParOf" srcId="{FE341F3E-1B9D-4E7C-943A-D27C89ADFB31}" destId="{30C918CF-2E25-4B3C-A739-72F3E50CD9E5}" srcOrd="2" destOrd="0" presId="urn:microsoft.com/office/officeart/2008/layout/LinedList"/>
    <dgm:cxn modelId="{B5F96CF4-3FE5-4385-8F2F-3DC5A8DFB75F}" type="presParOf" srcId="{B6EE2AEF-2F42-4F4C-B5E1-A98B01DC5E8A}" destId="{DD3F17CF-CE7E-40C7-A2A5-C94436F018D6}" srcOrd="11" destOrd="0" presId="urn:microsoft.com/office/officeart/2008/layout/LinedList"/>
    <dgm:cxn modelId="{BF373DC9-D642-47E0-B4F5-AB3841B456BF}" type="presParOf" srcId="{B6EE2AEF-2F42-4F4C-B5E1-A98B01DC5E8A}" destId="{5D140464-FA74-43EE-AB8D-2B92468033A5}"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4FEE7-82D1-4FB0-9D9B-86A0DDBD26EB}">
      <dsp:nvSpPr>
        <dsp:cNvPr id="0" name=""/>
        <dsp:cNvSpPr/>
      </dsp:nvSpPr>
      <dsp:spPr>
        <a:xfrm>
          <a:off x="0" y="68025"/>
          <a:ext cx="5076826" cy="8143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1.2 Objective</a:t>
          </a:r>
          <a:endParaRPr lang="en-US" sz="2400" kern="1200"/>
        </a:p>
      </dsp:txBody>
      <dsp:txXfrm>
        <a:off x="39752" y="107777"/>
        <a:ext cx="4997322" cy="734815"/>
      </dsp:txXfrm>
    </dsp:sp>
    <dsp:sp modelId="{17976B54-AC80-44CC-9AC8-E4A60AF2FF45}">
      <dsp:nvSpPr>
        <dsp:cNvPr id="0" name=""/>
        <dsp:cNvSpPr/>
      </dsp:nvSpPr>
      <dsp:spPr>
        <a:xfrm>
          <a:off x="0" y="882345"/>
          <a:ext cx="5076826" cy="407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189"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GB" sz="1900" kern="1200">
              <a:latin typeface="Meiryo"/>
            </a:rPr>
            <a:t>To help</a:t>
          </a:r>
          <a:r>
            <a:rPr lang="en-GB" sz="1900" kern="1200"/>
            <a:t> in increasing water usage proficiency, and water level being utilized in a rational manner.</a:t>
          </a:r>
          <a:endParaRPr lang="en-US" sz="1900" kern="1200"/>
        </a:p>
        <a:p>
          <a:pPr marL="171450" lvl="1" indent="-171450" algn="l" defTabSz="844550">
            <a:lnSpc>
              <a:spcPct val="90000"/>
            </a:lnSpc>
            <a:spcBef>
              <a:spcPct val="0"/>
            </a:spcBef>
            <a:spcAft>
              <a:spcPct val="20000"/>
            </a:spcAft>
            <a:buChar char="•"/>
          </a:pPr>
          <a:r>
            <a:rPr lang="en-GB" sz="1900" kern="1200"/>
            <a:t>Development of the crops depends on proper scheduling of irrigation and irrigation techniques.</a:t>
          </a:r>
          <a:endParaRPr lang="en-US" sz="1900" kern="1200"/>
        </a:p>
        <a:p>
          <a:pPr marL="171450" lvl="1" indent="-171450" algn="l" defTabSz="844550">
            <a:lnSpc>
              <a:spcPct val="90000"/>
            </a:lnSpc>
            <a:spcBef>
              <a:spcPct val="0"/>
            </a:spcBef>
            <a:spcAft>
              <a:spcPct val="20000"/>
            </a:spcAft>
            <a:buChar char="•"/>
          </a:pPr>
          <a:r>
            <a:rPr lang="en-GB" sz="1900" kern="1200"/>
            <a:t>Humidity, temperature, and wind speed are some of the factors that need to be monitored.</a:t>
          </a:r>
          <a:endParaRPr lang="en-US" sz="1900" kern="1200"/>
        </a:p>
      </dsp:txBody>
      <dsp:txXfrm>
        <a:off x="0" y="882345"/>
        <a:ext cx="5076826" cy="4073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69DCB-B2EB-471D-A7BB-F3FC68DA627F}">
      <dsp:nvSpPr>
        <dsp:cNvPr id="0" name=""/>
        <dsp:cNvSpPr/>
      </dsp:nvSpPr>
      <dsp:spPr>
        <a:xfrm>
          <a:off x="2761" y="599935"/>
          <a:ext cx="2576474" cy="1288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kern="1200" baseline="0"/>
            <a:t>3.1 Introduction: </a:t>
          </a:r>
          <a:endParaRPr lang="en-US" sz="1100" kern="1200"/>
        </a:p>
      </dsp:txBody>
      <dsp:txXfrm>
        <a:off x="40492" y="637666"/>
        <a:ext cx="2501012" cy="1212775"/>
      </dsp:txXfrm>
    </dsp:sp>
    <dsp:sp modelId="{2C26AE69-B02D-49C4-921E-C0DB2A4D09CF}">
      <dsp:nvSpPr>
        <dsp:cNvPr id="0" name=""/>
        <dsp:cNvSpPr/>
      </dsp:nvSpPr>
      <dsp:spPr>
        <a:xfrm>
          <a:off x="2761" y="2081408"/>
          <a:ext cx="2576474" cy="12882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baseline="0" dirty="0"/>
            <a:t>The controlled greenhouse is divided into subsystems and each subsystem is controlled by an Arduino. The subsystems are:</a:t>
          </a:r>
          <a:endParaRPr lang="en-US" sz="1100" kern="1200" dirty="0"/>
        </a:p>
      </dsp:txBody>
      <dsp:txXfrm>
        <a:off x="40492" y="2119139"/>
        <a:ext cx="2501012" cy="1212775"/>
      </dsp:txXfrm>
    </dsp:sp>
    <dsp:sp modelId="{7409417A-EDA5-4188-8A45-D844B29A17EB}">
      <dsp:nvSpPr>
        <dsp:cNvPr id="0" name=""/>
        <dsp:cNvSpPr/>
      </dsp:nvSpPr>
      <dsp:spPr>
        <a:xfrm rot="18289469">
          <a:off x="2192190" y="1963520"/>
          <a:ext cx="1804682" cy="42539"/>
        </a:xfrm>
        <a:custGeom>
          <a:avLst/>
          <a:gdLst/>
          <a:ahLst/>
          <a:cxnLst/>
          <a:rect l="0" t="0" r="0" b="0"/>
          <a:pathLst>
            <a:path>
              <a:moveTo>
                <a:pt x="0" y="21269"/>
              </a:moveTo>
              <a:lnTo>
                <a:pt x="1804682" y="2126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9414" y="1939673"/>
        <a:ext cx="90234" cy="90234"/>
      </dsp:txXfrm>
    </dsp:sp>
    <dsp:sp modelId="{5006AC03-89C2-4D54-B928-15E657AC32CA}">
      <dsp:nvSpPr>
        <dsp:cNvPr id="0" name=""/>
        <dsp:cNvSpPr/>
      </dsp:nvSpPr>
      <dsp:spPr>
        <a:xfrm>
          <a:off x="3609826" y="599935"/>
          <a:ext cx="2576474" cy="12882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baseline="0" dirty="0"/>
            <a:t>water/pump subsystem.</a:t>
          </a:r>
          <a:endParaRPr lang="en-US" sz="1100" kern="1200" dirty="0"/>
        </a:p>
      </dsp:txBody>
      <dsp:txXfrm>
        <a:off x="3647557" y="637666"/>
        <a:ext cx="2501012" cy="1212775"/>
      </dsp:txXfrm>
    </dsp:sp>
    <dsp:sp modelId="{20B24688-1E92-4002-8B49-17BCA446CF3D}">
      <dsp:nvSpPr>
        <dsp:cNvPr id="0" name=""/>
        <dsp:cNvSpPr/>
      </dsp:nvSpPr>
      <dsp:spPr>
        <a:xfrm>
          <a:off x="2579236" y="2704257"/>
          <a:ext cx="1030589" cy="42539"/>
        </a:xfrm>
        <a:custGeom>
          <a:avLst/>
          <a:gdLst/>
          <a:ahLst/>
          <a:cxnLst/>
          <a:rect l="0" t="0" r="0" b="0"/>
          <a:pathLst>
            <a:path>
              <a:moveTo>
                <a:pt x="0" y="21269"/>
              </a:moveTo>
              <a:lnTo>
                <a:pt x="1030589" y="2126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8766" y="2699762"/>
        <a:ext cx="51529" cy="51529"/>
      </dsp:txXfrm>
    </dsp:sp>
    <dsp:sp modelId="{24B2CDFB-B22A-4D9B-971A-50AE8E7CCE6C}">
      <dsp:nvSpPr>
        <dsp:cNvPr id="0" name=""/>
        <dsp:cNvSpPr/>
      </dsp:nvSpPr>
      <dsp:spPr>
        <a:xfrm>
          <a:off x="3609826" y="2081408"/>
          <a:ext cx="2576474" cy="12882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baseline="0"/>
            <a:t>fan subsystem.</a:t>
          </a:r>
          <a:endParaRPr lang="en-US" sz="1100" kern="1200"/>
        </a:p>
      </dsp:txBody>
      <dsp:txXfrm>
        <a:off x="3647557" y="2119139"/>
        <a:ext cx="2501012" cy="1212775"/>
      </dsp:txXfrm>
    </dsp:sp>
    <dsp:sp modelId="{047C4244-0678-4F24-AD5A-7694771D2B16}">
      <dsp:nvSpPr>
        <dsp:cNvPr id="0" name=""/>
        <dsp:cNvSpPr/>
      </dsp:nvSpPr>
      <dsp:spPr>
        <a:xfrm rot="3310531">
          <a:off x="2192190" y="3444993"/>
          <a:ext cx="1804682" cy="42539"/>
        </a:xfrm>
        <a:custGeom>
          <a:avLst/>
          <a:gdLst/>
          <a:ahLst/>
          <a:cxnLst/>
          <a:rect l="0" t="0" r="0" b="0"/>
          <a:pathLst>
            <a:path>
              <a:moveTo>
                <a:pt x="0" y="21269"/>
              </a:moveTo>
              <a:lnTo>
                <a:pt x="1804682" y="21269"/>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9414" y="3421146"/>
        <a:ext cx="90234" cy="90234"/>
      </dsp:txXfrm>
    </dsp:sp>
    <dsp:sp modelId="{12F4165D-9E91-4E4D-A079-E7E85EE56571}">
      <dsp:nvSpPr>
        <dsp:cNvPr id="0" name=""/>
        <dsp:cNvSpPr/>
      </dsp:nvSpPr>
      <dsp:spPr>
        <a:xfrm>
          <a:off x="3609826" y="3562881"/>
          <a:ext cx="2576474" cy="12882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kern="1200" baseline="0" dirty="0"/>
            <a:t>acritical lights system.</a:t>
          </a:r>
          <a:endParaRPr lang="en-US" sz="1100" kern="1200" dirty="0"/>
        </a:p>
      </dsp:txBody>
      <dsp:txXfrm>
        <a:off x="3647557" y="3600612"/>
        <a:ext cx="2501012" cy="1212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1A8590-D997-4E52-98B2-D4CDB82FFACB}">
      <dsp:nvSpPr>
        <dsp:cNvPr id="0" name=""/>
        <dsp:cNvSpPr/>
      </dsp:nvSpPr>
      <dsp:spPr>
        <a:xfrm>
          <a:off x="0" y="1129"/>
          <a:ext cx="839196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54B19E7-4333-4005-842A-1339CBA56C9B}">
      <dsp:nvSpPr>
        <dsp:cNvPr id="0" name=""/>
        <dsp:cNvSpPr/>
      </dsp:nvSpPr>
      <dsp:spPr>
        <a:xfrm>
          <a:off x="21040" y="826946"/>
          <a:ext cx="2817349" cy="1151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b="1" kern="1200" spc="150" baseline="0" dirty="0">
              <a:solidFill>
                <a:schemeClr val="tx1">
                  <a:lumMod val="75000"/>
                  <a:lumOff val="25000"/>
                </a:schemeClr>
              </a:solidFill>
              <a:latin typeface="+mn-lt"/>
              <a:ea typeface="+mn-lt"/>
              <a:cs typeface="+mn-lt"/>
            </a:rPr>
            <a:t>3.2 Future growth</a:t>
          </a:r>
          <a:endParaRPr lang="en-US" sz="1500" b="1" kern="1200" spc="150" baseline="0" dirty="0">
            <a:solidFill>
              <a:schemeClr val="tx1">
                <a:lumMod val="75000"/>
                <a:lumOff val="25000"/>
              </a:schemeClr>
            </a:solidFill>
            <a:latin typeface="+mn-lt"/>
            <a:ea typeface="+mn-lt"/>
            <a:cs typeface="+mn-lt"/>
          </a:endParaRPr>
        </a:p>
      </dsp:txBody>
      <dsp:txXfrm>
        <a:off x="21040" y="826946"/>
        <a:ext cx="2817349" cy="1151607"/>
      </dsp:txXfrm>
    </dsp:sp>
    <dsp:sp modelId="{0F26D287-78B8-4AAB-81F3-F025B926D7AF}">
      <dsp:nvSpPr>
        <dsp:cNvPr id="0" name=""/>
        <dsp:cNvSpPr/>
      </dsp:nvSpPr>
      <dsp:spPr>
        <a:xfrm>
          <a:off x="2921716" y="34591"/>
          <a:ext cx="5461867" cy="6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baseline="0" dirty="0"/>
            <a:t>Subsystem structure – gathering data and transfer to the raspberry.</a:t>
          </a:r>
          <a:endParaRPr lang="en-US" sz="1200" kern="1200" dirty="0"/>
        </a:p>
      </dsp:txBody>
      <dsp:txXfrm>
        <a:off x="2921716" y="34591"/>
        <a:ext cx="5461867" cy="669249"/>
      </dsp:txXfrm>
    </dsp:sp>
    <dsp:sp modelId="{03CCF9A8-2230-4D96-BD5E-19B714864154}">
      <dsp:nvSpPr>
        <dsp:cNvPr id="0" name=""/>
        <dsp:cNvSpPr/>
      </dsp:nvSpPr>
      <dsp:spPr>
        <a:xfrm>
          <a:off x="2817349" y="703840"/>
          <a:ext cx="5566234"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B35C499-8DCA-4EAE-A476-730BE14C43FB}">
      <dsp:nvSpPr>
        <dsp:cNvPr id="0" name=""/>
        <dsp:cNvSpPr/>
      </dsp:nvSpPr>
      <dsp:spPr>
        <a:xfrm>
          <a:off x="2921716" y="737303"/>
          <a:ext cx="5461867" cy="6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baseline="0" dirty="0"/>
            <a:t>Neural network to detect the plant and the determine level of growth. </a:t>
          </a:r>
          <a:endParaRPr lang="en-US" sz="1200" kern="1200" dirty="0"/>
        </a:p>
      </dsp:txBody>
      <dsp:txXfrm>
        <a:off x="2921716" y="737303"/>
        <a:ext cx="5461867" cy="669249"/>
      </dsp:txXfrm>
    </dsp:sp>
    <dsp:sp modelId="{481B14E6-70F3-4061-9F06-1E79F6CF4291}">
      <dsp:nvSpPr>
        <dsp:cNvPr id="0" name=""/>
        <dsp:cNvSpPr/>
      </dsp:nvSpPr>
      <dsp:spPr>
        <a:xfrm>
          <a:off x="2817349" y="1406552"/>
          <a:ext cx="5566234"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0514FF4-3E4A-4A13-845B-3051DE62C772}">
      <dsp:nvSpPr>
        <dsp:cNvPr id="0" name=""/>
        <dsp:cNvSpPr/>
      </dsp:nvSpPr>
      <dsp:spPr>
        <a:xfrm>
          <a:off x="2921716" y="1440014"/>
          <a:ext cx="5461867" cy="6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Improve the head of the arm to plant and/or harvest.</a:t>
          </a:r>
        </a:p>
      </dsp:txBody>
      <dsp:txXfrm>
        <a:off x="2921716" y="1440014"/>
        <a:ext cx="5461867" cy="669249"/>
      </dsp:txXfrm>
    </dsp:sp>
    <dsp:sp modelId="{B77BC669-6977-46AE-BACB-F47B92992F3B}">
      <dsp:nvSpPr>
        <dsp:cNvPr id="0" name=""/>
        <dsp:cNvSpPr/>
      </dsp:nvSpPr>
      <dsp:spPr>
        <a:xfrm>
          <a:off x="2817349" y="2109263"/>
          <a:ext cx="5566234"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1BF05DB-FDEA-4A33-8D44-C9E1F41B55B1}">
      <dsp:nvSpPr>
        <dsp:cNvPr id="0" name=""/>
        <dsp:cNvSpPr/>
      </dsp:nvSpPr>
      <dsp:spPr>
        <a:xfrm>
          <a:off x="2921716" y="2142726"/>
          <a:ext cx="5461867" cy="6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0" i="0" kern="1200" baseline="0" dirty="0"/>
            <a:t>Improve the design of box to be acrylic instead of foam, and to be able t hold a camera for the neural network.</a:t>
          </a:r>
          <a:endParaRPr lang="en-US" sz="1200" kern="1200" dirty="0"/>
        </a:p>
      </dsp:txBody>
      <dsp:txXfrm>
        <a:off x="2921716" y="2142726"/>
        <a:ext cx="5461867" cy="669249"/>
      </dsp:txXfrm>
    </dsp:sp>
    <dsp:sp modelId="{DD3F17CF-CE7E-40C7-A2A5-C94436F018D6}">
      <dsp:nvSpPr>
        <dsp:cNvPr id="0" name=""/>
        <dsp:cNvSpPr/>
      </dsp:nvSpPr>
      <dsp:spPr>
        <a:xfrm>
          <a:off x="2817349" y="2811975"/>
          <a:ext cx="5566234"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3/3/2021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11891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3/3/2021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06246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3/3/2021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671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3/3/2021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63727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3/3/2021</a:t>
            </a:fld>
            <a:endParaRPr lang="en-US"/>
          </a:p>
        </p:txBody>
      </p:sp>
    </p:spTree>
    <p:extLst>
      <p:ext uri="{BB962C8B-B14F-4D97-AF65-F5344CB8AC3E}">
        <p14:creationId xmlns:p14="http://schemas.microsoft.com/office/powerpoint/2010/main" val="2255237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3/3/2021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64453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3/3/2021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8407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3/3/2021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560707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3/3/2021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26759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3/3/2021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16497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3/3/2021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081343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3/3/2021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627612"/>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1" r:id="rId6"/>
    <p:sldLayoutId id="2147483827" r:id="rId7"/>
    <p:sldLayoutId id="2147483828" r:id="rId8"/>
    <p:sldLayoutId id="2147483829" r:id="rId9"/>
    <p:sldLayoutId id="2147483830" r:id="rId10"/>
    <p:sldLayoutId id="2147483832"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6637" y="7620"/>
            <a:ext cx="12204679" cy="3328639"/>
          </a:xfrm>
        </p:spPr>
        <p:txBody>
          <a:bodyPr anchor="b">
            <a:noAutofit/>
          </a:bodyPr>
          <a:lstStyle/>
          <a:p>
            <a:pPr algn="ctr">
              <a:lnSpc>
                <a:spcPct val="110000"/>
              </a:lnSpc>
            </a:pPr>
            <a:r>
              <a:rPr lang="en-GB" sz="8000" dirty="0"/>
              <a:t>Controlled Greenhouse</a:t>
            </a:r>
            <a:endParaRPr lang="en-GB" sz="8000">
              <a:ea typeface="Meiryo"/>
            </a:endParaRPr>
          </a:p>
        </p:txBody>
      </p:sp>
      <p:sp>
        <p:nvSpPr>
          <p:cNvPr id="32" name="Freeform: Shape 31">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Subtitle 2"/>
          <p:cNvSpPr>
            <a:spLocks noGrp="1"/>
          </p:cNvSpPr>
          <p:nvPr>
            <p:ph type="subTitle" idx="1"/>
          </p:nvPr>
        </p:nvSpPr>
        <p:spPr>
          <a:xfrm>
            <a:off x="2619376" y="3336260"/>
            <a:ext cx="6953250" cy="2481713"/>
          </a:xfrm>
        </p:spPr>
        <p:txBody>
          <a:bodyPr anchor="t">
            <a:normAutofit/>
          </a:bodyPr>
          <a:lstStyle/>
          <a:p>
            <a:pPr algn="ctr">
              <a:lnSpc>
                <a:spcPct val="120000"/>
              </a:lnSpc>
            </a:pPr>
            <a:r>
              <a:rPr lang="en-GB" sz="2000">
                <a:ea typeface="+mn-lt"/>
                <a:cs typeface="+mn-lt"/>
              </a:rPr>
              <a:t>Ghanim Al-Ghanim 437104932</a:t>
            </a:r>
            <a:endParaRPr lang="en-US" sz="2000"/>
          </a:p>
          <a:p>
            <a:pPr algn="ctr">
              <a:lnSpc>
                <a:spcPct val="120000"/>
              </a:lnSpc>
            </a:pPr>
            <a:r>
              <a:rPr lang="en-GB" sz="2000">
                <a:ea typeface="+mn-lt"/>
                <a:cs typeface="+mn-lt"/>
              </a:rPr>
              <a:t>Othman Al-</a:t>
            </a:r>
            <a:r>
              <a:rPr lang="en-GB" sz="2000" err="1">
                <a:ea typeface="+mn-lt"/>
                <a:cs typeface="+mn-lt"/>
              </a:rPr>
              <a:t>Beyabi</a:t>
            </a:r>
            <a:r>
              <a:rPr lang="en-GB" sz="2000">
                <a:ea typeface="+mn-lt"/>
                <a:cs typeface="+mn-lt"/>
              </a:rPr>
              <a:t> 437100900</a:t>
            </a:r>
          </a:p>
          <a:p>
            <a:pPr algn="ctr">
              <a:lnSpc>
                <a:spcPct val="120000"/>
              </a:lnSpc>
            </a:pPr>
            <a:r>
              <a:rPr lang="en-GB" sz="2000">
                <a:ea typeface="+mn-lt"/>
                <a:cs typeface="+mn-lt"/>
              </a:rPr>
              <a:t>Supervisor: Dr. Abdulwadood Abdulwaheed</a:t>
            </a:r>
            <a:endParaRPr lang="en-GB" sz="20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5" descr="A picture containing indoor, table, toy, sitting&#10;&#10;Description automatically generated">
            <a:extLst>
              <a:ext uri="{FF2B5EF4-FFF2-40B4-BE49-F238E27FC236}">
                <a16:creationId xmlns:a16="http://schemas.microsoft.com/office/drawing/2014/main" id="{2A04F16F-78C0-4F19-AB41-D27031014546}"/>
              </a:ext>
            </a:extLst>
          </p:cNvPr>
          <p:cNvPicPr>
            <a:picLocks noChangeAspect="1"/>
          </p:cNvPicPr>
          <p:nvPr/>
        </p:nvPicPr>
        <p:blipFill rotWithShape="1">
          <a:blip r:embed="rId2"/>
          <a:srcRect t="11039" r="1" b="1"/>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526F300-D90B-4216-9615-617E914E4D21}"/>
              </a:ext>
            </a:extLst>
          </p:cNvPr>
          <p:cNvSpPr>
            <a:spLocks noGrp="1"/>
          </p:cNvSpPr>
          <p:nvPr>
            <p:ph type="title"/>
          </p:nvPr>
        </p:nvSpPr>
        <p:spPr>
          <a:xfrm>
            <a:off x="8046720" y="1045596"/>
            <a:ext cx="3689406" cy="1944371"/>
          </a:xfrm>
        </p:spPr>
        <p:txBody>
          <a:bodyPr anchor="b">
            <a:normAutofit/>
          </a:bodyPr>
          <a:lstStyle/>
          <a:p>
            <a:r>
              <a:rPr lang="en-GB" dirty="0">
                <a:ea typeface="+mj-lt"/>
                <a:cs typeface="+mj-lt"/>
              </a:rPr>
              <a:t>2.Greenhouse Design</a:t>
            </a:r>
            <a:endParaRPr lang="en-US" dirty="0"/>
          </a:p>
        </p:txBody>
      </p:sp>
      <p:sp>
        <p:nvSpPr>
          <p:cNvPr id="3" name="Content Placeholder 2">
            <a:extLst>
              <a:ext uri="{FF2B5EF4-FFF2-40B4-BE49-F238E27FC236}">
                <a16:creationId xmlns:a16="http://schemas.microsoft.com/office/drawing/2014/main" id="{F77FBACE-1B6D-498B-A471-6EC96F80CCAD}"/>
              </a:ext>
            </a:extLst>
          </p:cNvPr>
          <p:cNvSpPr>
            <a:spLocks noGrp="1"/>
          </p:cNvSpPr>
          <p:nvPr>
            <p:ph idx="1"/>
          </p:nvPr>
        </p:nvSpPr>
        <p:spPr>
          <a:xfrm>
            <a:off x="8046719" y="3220278"/>
            <a:ext cx="3633747" cy="2592125"/>
          </a:xfrm>
        </p:spPr>
        <p:txBody>
          <a:bodyPr>
            <a:normAutofit/>
          </a:bodyPr>
          <a:lstStyle/>
          <a:p>
            <a:pPr>
              <a:lnSpc>
                <a:spcPct val="130000"/>
              </a:lnSpc>
            </a:pPr>
            <a:r>
              <a:rPr lang="en-US" sz="1100" b="1"/>
              <a:t>2.3 Third design</a:t>
            </a:r>
          </a:p>
          <a:p>
            <a:pPr>
              <a:lnSpc>
                <a:spcPct val="130000"/>
              </a:lnSpc>
            </a:pPr>
            <a:r>
              <a:rPr lang="en-US" sz="1100"/>
              <a:t>In this design we have combined what we wanted from the first and the second designs. We came with a much better design that has the water circulation and the separation from the first design. It has the strength, structure, and maintainable parts from the second design.</a:t>
            </a:r>
          </a:p>
        </p:txBody>
      </p:sp>
    </p:spTree>
    <p:extLst>
      <p:ext uri="{BB962C8B-B14F-4D97-AF65-F5344CB8AC3E}">
        <p14:creationId xmlns:p14="http://schemas.microsoft.com/office/powerpoint/2010/main" val="2851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5" descr="A picture containing indoor, table, toy, sitting&#10;&#10;Description automatically generated">
            <a:extLst>
              <a:ext uri="{FF2B5EF4-FFF2-40B4-BE49-F238E27FC236}">
                <a16:creationId xmlns:a16="http://schemas.microsoft.com/office/drawing/2014/main" id="{4053D7DF-212F-4838-A7D2-7C38CC4A1019}"/>
              </a:ext>
            </a:extLst>
          </p:cNvPr>
          <p:cNvPicPr>
            <a:picLocks noChangeAspect="1"/>
          </p:cNvPicPr>
          <p:nvPr/>
        </p:nvPicPr>
        <p:blipFill rotWithShape="1">
          <a:blip r:embed="rId2"/>
          <a:srcRect t="11039" r="1" b="1"/>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4" name="Freeform: Shape 23">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7153751" y="1418782"/>
            <a:ext cx="5320559" cy="991872"/>
          </a:xfrm>
        </p:spPr>
        <p:txBody>
          <a:bodyPr anchor="b">
            <a:normAutofit/>
          </a:bodyPr>
          <a:lstStyle/>
          <a:p>
            <a:r>
              <a:rPr lang="en-GB">
                <a:ea typeface="+mj-lt"/>
                <a:cs typeface="+mj-lt"/>
              </a:rPr>
              <a:t>2.Greenhouse Design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7050279" y="2383759"/>
            <a:ext cx="5324433" cy="3997059"/>
          </a:xfrm>
        </p:spPr>
        <p:txBody>
          <a:bodyPr vert="horz" lIns="109728" tIns="109728" rIns="109728" bIns="91440" rtlCol="0" anchor="t">
            <a:noAutofit/>
          </a:bodyPr>
          <a:lstStyle/>
          <a:p>
            <a:pPr>
              <a:lnSpc>
                <a:spcPct val="130000"/>
              </a:lnSpc>
            </a:pPr>
            <a:r>
              <a:rPr lang="en-GB" sz="1200" b="1" dirty="0">
                <a:ea typeface="+mn-lt"/>
                <a:cs typeface="+mn-lt"/>
              </a:rPr>
              <a:t>2.3 Third Design </a:t>
            </a:r>
            <a:endParaRPr lang="en-US" sz="1200" dirty="0">
              <a:ea typeface="+mn-lt"/>
              <a:cs typeface="+mn-lt"/>
            </a:endParaRPr>
          </a:p>
          <a:p>
            <a:pPr>
              <a:lnSpc>
                <a:spcPct val="130000"/>
              </a:lnSpc>
            </a:pPr>
            <a:r>
              <a:rPr lang="en-GB" sz="1200" dirty="0">
                <a:ea typeface="+mn-lt"/>
                <a:cs typeface="+mn-lt"/>
              </a:rPr>
              <a:t>             </a:t>
            </a:r>
            <a:r>
              <a:rPr lang="en-GB" sz="1200" b="1" dirty="0">
                <a:ea typeface="+mn-lt"/>
                <a:cs typeface="+mn-lt"/>
              </a:rPr>
              <a:t> Advantage</a:t>
            </a:r>
            <a:endParaRPr lang="en-US" sz="1200" b="1" dirty="0">
              <a:ea typeface="+mn-lt"/>
              <a:cs typeface="+mn-lt"/>
            </a:endParaRPr>
          </a:p>
          <a:p>
            <a:pPr>
              <a:lnSpc>
                <a:spcPct val="130000"/>
              </a:lnSpc>
            </a:pPr>
            <a:r>
              <a:rPr lang="en-GB" sz="1200" dirty="0">
                <a:ea typeface="+mn-lt"/>
                <a:cs typeface="+mn-lt"/>
              </a:rPr>
              <a:t>                   (a) Can be assembled and taken apart</a:t>
            </a:r>
            <a:endParaRPr lang="en-US" sz="1200" dirty="0">
              <a:ea typeface="+mn-lt"/>
              <a:cs typeface="+mn-lt"/>
            </a:endParaRPr>
          </a:p>
          <a:p>
            <a:pPr>
              <a:lnSpc>
                <a:spcPct val="130000"/>
              </a:lnSpc>
            </a:pPr>
            <a:r>
              <a:rPr lang="en-GB" sz="1200" dirty="0">
                <a:ea typeface="+mn-lt"/>
                <a:cs typeface="+mn-lt"/>
              </a:rPr>
              <a:t>                   (b) The joints strength</a:t>
            </a:r>
            <a:endParaRPr lang="en-US" sz="1200" dirty="0">
              <a:ea typeface="+mn-lt"/>
              <a:cs typeface="+mn-lt"/>
            </a:endParaRPr>
          </a:p>
          <a:p>
            <a:pPr>
              <a:lnSpc>
                <a:spcPct val="130000"/>
              </a:lnSpc>
            </a:pPr>
            <a:r>
              <a:rPr lang="en-GB" sz="1200" dirty="0">
                <a:ea typeface="+mn-lt"/>
                <a:cs typeface="+mn-lt"/>
              </a:rPr>
              <a:t>                   (c) Well-structured design</a:t>
            </a:r>
            <a:endParaRPr lang="en-US" sz="1200" dirty="0">
              <a:ea typeface="+mn-lt"/>
              <a:cs typeface="+mn-lt"/>
            </a:endParaRPr>
          </a:p>
          <a:p>
            <a:pPr>
              <a:lnSpc>
                <a:spcPct val="130000"/>
              </a:lnSpc>
            </a:pPr>
            <a:r>
              <a:rPr lang="en-GB" sz="1200" dirty="0">
                <a:ea typeface="+mn-lt"/>
                <a:cs typeface="+mn-lt"/>
              </a:rPr>
              <a:t>                   (d) Can handle the arm movement</a:t>
            </a:r>
            <a:endParaRPr lang="en-US" sz="1200" dirty="0">
              <a:ea typeface="+mn-lt"/>
              <a:cs typeface="+mn-lt"/>
            </a:endParaRPr>
          </a:p>
          <a:p>
            <a:pPr>
              <a:lnSpc>
                <a:spcPct val="130000"/>
              </a:lnSpc>
            </a:pPr>
            <a:r>
              <a:rPr lang="en-GB" sz="1200" dirty="0">
                <a:ea typeface="+mn-lt"/>
                <a:cs typeface="+mn-lt"/>
              </a:rPr>
              <a:t>                   (e) Water circulation</a:t>
            </a:r>
            <a:endParaRPr lang="en-US" sz="1200" dirty="0">
              <a:ea typeface="+mn-lt"/>
              <a:cs typeface="+mn-lt"/>
            </a:endParaRPr>
          </a:p>
          <a:p>
            <a:pPr>
              <a:lnSpc>
                <a:spcPct val="130000"/>
              </a:lnSpc>
            </a:pPr>
            <a:r>
              <a:rPr lang="en-GB" sz="1200" dirty="0">
                <a:ea typeface="+mn-lt"/>
                <a:cs typeface="+mn-lt"/>
              </a:rPr>
              <a:t>                   (f) Electrical separation</a:t>
            </a:r>
            <a:endParaRPr lang="en-US" sz="1200" dirty="0">
              <a:ea typeface="+mn-lt"/>
              <a:cs typeface="+mn-lt"/>
            </a:endParaRPr>
          </a:p>
          <a:p>
            <a:pPr>
              <a:lnSpc>
                <a:spcPct val="130000"/>
              </a:lnSpc>
            </a:pPr>
            <a:r>
              <a:rPr lang="en-GB" sz="1200" dirty="0">
                <a:ea typeface="+mn-lt"/>
                <a:cs typeface="+mn-lt"/>
              </a:rPr>
              <a:t>            </a:t>
            </a:r>
            <a:r>
              <a:rPr lang="en-GB" sz="1200" b="1" dirty="0">
                <a:ea typeface="+mn-lt"/>
                <a:cs typeface="+mn-lt"/>
              </a:rPr>
              <a:t>  Disadvantages </a:t>
            </a:r>
            <a:endParaRPr lang="en-US" sz="1200" b="1" dirty="0">
              <a:ea typeface="+mn-lt"/>
              <a:cs typeface="+mn-lt"/>
            </a:endParaRPr>
          </a:p>
          <a:p>
            <a:pPr>
              <a:lnSpc>
                <a:spcPct val="130000"/>
              </a:lnSpc>
            </a:pPr>
            <a:r>
              <a:rPr lang="en-GB" sz="1200" dirty="0">
                <a:ea typeface="+mn-lt"/>
                <a:cs typeface="+mn-lt"/>
              </a:rPr>
              <a:t>                    (a) Cost</a:t>
            </a:r>
            <a:endParaRPr lang="en-US" sz="1200" dirty="0">
              <a:ea typeface="+mn-lt"/>
              <a:cs typeface="+mn-lt"/>
            </a:endParaRPr>
          </a:p>
          <a:p>
            <a:pPr>
              <a:lnSpc>
                <a:spcPct val="130000"/>
              </a:lnSpc>
            </a:pPr>
            <a:r>
              <a:rPr lang="en-GB" sz="1200" dirty="0">
                <a:ea typeface="+mn-lt"/>
                <a:cs typeface="+mn-lt"/>
              </a:rPr>
              <a:t>                    (b) Manufacture cutting</a:t>
            </a:r>
            <a:endParaRPr lang="en-US" sz="1200" dirty="0">
              <a:ea typeface="+mn-lt"/>
              <a:cs typeface="+mn-lt"/>
            </a:endParaRPr>
          </a:p>
        </p:txBody>
      </p:sp>
    </p:spTree>
    <p:extLst>
      <p:ext uri="{BB962C8B-B14F-4D97-AF65-F5344CB8AC3E}">
        <p14:creationId xmlns:p14="http://schemas.microsoft.com/office/powerpoint/2010/main" val="263933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D217-0526-4296-AA11-EB38A8D5B479}"/>
              </a:ext>
            </a:extLst>
          </p:cNvPr>
          <p:cNvSpPr>
            <a:spLocks noGrp="1"/>
          </p:cNvSpPr>
          <p:nvPr>
            <p:ph type="title"/>
          </p:nvPr>
        </p:nvSpPr>
        <p:spPr/>
        <p:txBody>
          <a:bodyPr/>
          <a:lstStyle/>
          <a:p>
            <a:r>
              <a:rPr lang="en-GB" dirty="0">
                <a:ea typeface="+mj-lt"/>
                <a:cs typeface="+mj-lt"/>
              </a:rPr>
              <a:t>2.Greenhouse Design</a:t>
            </a:r>
            <a:endParaRPr lang="en-US" dirty="0"/>
          </a:p>
        </p:txBody>
      </p:sp>
      <p:sp>
        <p:nvSpPr>
          <p:cNvPr id="3" name="Content Placeholder 2">
            <a:extLst>
              <a:ext uri="{FF2B5EF4-FFF2-40B4-BE49-F238E27FC236}">
                <a16:creationId xmlns:a16="http://schemas.microsoft.com/office/drawing/2014/main" id="{14BDC905-5A1B-4856-8474-02C4DFAC2D26}"/>
              </a:ext>
            </a:extLst>
          </p:cNvPr>
          <p:cNvSpPr>
            <a:spLocks noGrp="1"/>
          </p:cNvSpPr>
          <p:nvPr>
            <p:ph idx="1"/>
          </p:nvPr>
        </p:nvSpPr>
        <p:spPr/>
        <p:txBody>
          <a:bodyPr/>
          <a:lstStyle/>
          <a:p>
            <a:r>
              <a:rPr lang="en-US" b="0" i="0" dirty="0">
                <a:effectLst/>
                <a:latin typeface="Arial" panose="020B0604020202020204" pitchFamily="34" charset="0"/>
              </a:rPr>
              <a:t>2.2 Overview of the controlled greenhouse system</a:t>
            </a:r>
          </a:p>
          <a:p>
            <a:r>
              <a:rPr lang="en-US" dirty="0"/>
              <a:t>The system consists of Arduino Megas, robotic arm, and sensors including but not limited to moisture, temperature, and humidity sensors.</a:t>
            </a:r>
          </a:p>
        </p:txBody>
      </p:sp>
    </p:spTree>
    <p:extLst>
      <p:ext uri="{BB962C8B-B14F-4D97-AF65-F5344CB8AC3E}">
        <p14:creationId xmlns:p14="http://schemas.microsoft.com/office/powerpoint/2010/main" val="907095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786D217-0526-4296-AA11-EB38A8D5B479}"/>
              </a:ext>
            </a:extLst>
          </p:cNvPr>
          <p:cNvSpPr>
            <a:spLocks noGrp="1"/>
          </p:cNvSpPr>
          <p:nvPr>
            <p:ph type="title"/>
          </p:nvPr>
        </p:nvSpPr>
        <p:spPr>
          <a:xfrm>
            <a:off x="914400" y="442912"/>
            <a:ext cx="5295569" cy="1822123"/>
          </a:xfrm>
        </p:spPr>
        <p:txBody>
          <a:bodyPr anchor="b">
            <a:normAutofit/>
          </a:bodyPr>
          <a:lstStyle/>
          <a:p>
            <a:r>
              <a:rPr lang="en-GB">
                <a:ea typeface="+mj-lt"/>
                <a:cs typeface="+mj-lt"/>
              </a:rPr>
              <a:t>2.Greenhouse Design</a:t>
            </a:r>
            <a:endParaRPr lang="en-US" dirty="0"/>
          </a:p>
        </p:txBody>
      </p:sp>
      <p:sp>
        <p:nvSpPr>
          <p:cNvPr id="3" name="Content Placeholder 2">
            <a:extLst>
              <a:ext uri="{FF2B5EF4-FFF2-40B4-BE49-F238E27FC236}">
                <a16:creationId xmlns:a16="http://schemas.microsoft.com/office/drawing/2014/main" id="{14BDC905-5A1B-4856-8474-02C4DFAC2D26}"/>
              </a:ext>
            </a:extLst>
          </p:cNvPr>
          <p:cNvSpPr>
            <a:spLocks noGrp="1"/>
          </p:cNvSpPr>
          <p:nvPr>
            <p:ph idx="1"/>
          </p:nvPr>
        </p:nvSpPr>
        <p:spPr>
          <a:xfrm>
            <a:off x="914400" y="2496720"/>
            <a:ext cx="5181599" cy="3467518"/>
          </a:xfrm>
        </p:spPr>
        <p:txBody>
          <a:bodyPr anchor="t">
            <a:normAutofit/>
          </a:bodyPr>
          <a:lstStyle/>
          <a:p>
            <a:pPr>
              <a:lnSpc>
                <a:spcPct val="130000"/>
              </a:lnSpc>
            </a:pPr>
            <a:r>
              <a:rPr lang="en-US" sz="1500" b="0" i="0">
                <a:effectLst/>
                <a:latin typeface="Arial" panose="020B0604020202020204" pitchFamily="34" charset="0"/>
              </a:rPr>
              <a:t>2.2 Overview of the controlled greenhouse system</a:t>
            </a:r>
          </a:p>
          <a:p>
            <a:pPr>
              <a:lnSpc>
                <a:spcPct val="130000"/>
              </a:lnSpc>
            </a:pPr>
            <a:r>
              <a:rPr lang="en-US" sz="1500"/>
              <a:t>The overall block diagram of the controlled greenhouse system includes multiple Arduino Megas. One is used to control the robotic arm, another one is connected to provide the raspberry pi with all the sensors reading, and the others are controlling the subsystems, as shown in Figure</a:t>
            </a:r>
          </a:p>
        </p:txBody>
      </p:sp>
      <p:sp>
        <p:nvSpPr>
          <p:cNvPr id="58" name="Freeform: Shape 57">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Diagram&#10;&#10;Description automatically generated">
            <a:extLst>
              <a:ext uri="{FF2B5EF4-FFF2-40B4-BE49-F238E27FC236}">
                <a16:creationId xmlns:a16="http://schemas.microsoft.com/office/drawing/2014/main" id="{0803D95E-9B1E-4421-90F2-469D6B7EFA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8454" y="443105"/>
            <a:ext cx="5495618" cy="4761457"/>
          </a:xfrm>
          <a:prstGeom prst="rect">
            <a:avLst/>
          </a:prstGeom>
        </p:spPr>
      </p:pic>
    </p:spTree>
    <p:extLst>
      <p:ext uri="{BB962C8B-B14F-4D97-AF65-F5344CB8AC3E}">
        <p14:creationId xmlns:p14="http://schemas.microsoft.com/office/powerpoint/2010/main" val="2522303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188340" y="1105232"/>
            <a:ext cx="3013545" cy="4277802"/>
          </a:xfrm>
        </p:spPr>
        <p:txBody>
          <a:bodyPr anchor="ctr">
            <a:normAutofit/>
          </a:bodyPr>
          <a:lstStyle/>
          <a:p>
            <a:r>
              <a:rPr lang="en-GB" sz="3000">
                <a:ea typeface="+mj-lt"/>
                <a:cs typeface="+mj-lt"/>
              </a:rPr>
              <a:t>3.Controlled greenhouse subsystems</a:t>
            </a:r>
            <a:endParaRPr lang="en-US" sz="3000">
              <a:ea typeface="Meiryo"/>
            </a:endParaRPr>
          </a:p>
        </p:txBody>
      </p:sp>
      <p:grpSp>
        <p:nvGrpSpPr>
          <p:cNvPr id="25" name="Group 24">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26" name="Freeform: Shape 25">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18" name="Content Placeholder 2">
            <a:extLst>
              <a:ext uri="{FF2B5EF4-FFF2-40B4-BE49-F238E27FC236}">
                <a16:creationId xmlns:a16="http://schemas.microsoft.com/office/drawing/2014/main" id="{8B50502B-3763-4283-9EC1-FE94865D3F75}"/>
              </a:ext>
            </a:extLst>
          </p:cNvPr>
          <p:cNvGraphicFramePr>
            <a:graphicFrameLocks noGrp="1"/>
          </p:cNvGraphicFramePr>
          <p:nvPr>
            <p:ph idx="1"/>
            <p:extLst>
              <p:ext uri="{D42A27DB-BD31-4B8C-83A1-F6EECF244321}">
                <p14:modId xmlns:p14="http://schemas.microsoft.com/office/powerpoint/2010/main" val="3843059129"/>
              </p:ext>
            </p:extLst>
          </p:nvPr>
        </p:nvGraphicFramePr>
        <p:xfrm>
          <a:off x="5271796" y="703473"/>
          <a:ext cx="6189063" cy="5451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78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pPr>
              <a:lnSpc>
                <a:spcPct val="120000"/>
              </a:lnSpc>
            </a:pPr>
            <a:r>
              <a:rPr lang="en-GB" sz="3000">
                <a:ea typeface="+mj-lt"/>
                <a:cs typeface="+mj-lt"/>
              </a:rPr>
              <a:t>3.Controlled greenhouse subsystems</a:t>
            </a:r>
            <a:endParaRPr lang="en-US" sz="3000">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312988"/>
            <a:ext cx="6857365" cy="3651250"/>
          </a:xfrm>
        </p:spPr>
        <p:txBody>
          <a:bodyPr vert="horz" lIns="109728" tIns="109728" rIns="109728" bIns="91440" rtlCol="0">
            <a:normAutofit/>
          </a:bodyPr>
          <a:lstStyle/>
          <a:p>
            <a:r>
              <a:rPr lang="en-GB" dirty="0">
                <a:ea typeface="+mn-lt"/>
                <a:cs typeface="+mn-lt"/>
              </a:rPr>
              <a:t>3.2.1 Water/Pump Subsystem</a:t>
            </a:r>
          </a:p>
          <a:p>
            <a:r>
              <a:rPr lang="en-US" dirty="0">
                <a:ea typeface="+mn-lt"/>
                <a:cs typeface="+mn-lt"/>
              </a:rPr>
              <a:t>Water is the most important factor for the plant growth and being able to know when the plant requires to be watered is crucial. To automatically water the plants, we use a soil moisture sensor and water level sensor which are attached to the soil that contains the plant.</a:t>
            </a:r>
            <a:endParaRPr lang="en-US" dirty="0"/>
          </a:p>
          <a:p>
            <a:endParaRPr lang="en-GB" dirty="0">
              <a:ea typeface="Meiryo"/>
            </a:endParaRPr>
          </a:p>
          <a:p>
            <a:endParaRPr lang="en-GB" dirty="0">
              <a:ea typeface="Meiryo"/>
            </a:endParaRPr>
          </a:p>
        </p:txBody>
      </p:sp>
    </p:spTree>
    <p:extLst>
      <p:ext uri="{BB962C8B-B14F-4D97-AF65-F5344CB8AC3E}">
        <p14:creationId xmlns:p14="http://schemas.microsoft.com/office/powerpoint/2010/main" val="201165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BF4149F-1444-485F-AAD6-7AA7743E8270}"/>
              </a:ext>
            </a:extLst>
          </p:cNvPr>
          <p:cNvSpPr>
            <a:spLocks noGrp="1"/>
          </p:cNvSpPr>
          <p:nvPr>
            <p:ph type="title"/>
          </p:nvPr>
        </p:nvSpPr>
        <p:spPr>
          <a:xfrm>
            <a:off x="7587615" y="1045596"/>
            <a:ext cx="4148511" cy="1944371"/>
          </a:xfrm>
        </p:spPr>
        <p:txBody>
          <a:bodyPr anchor="b">
            <a:normAutofit/>
          </a:bodyPr>
          <a:lstStyle/>
          <a:p>
            <a:pPr>
              <a:lnSpc>
                <a:spcPct val="120000"/>
              </a:lnSpc>
            </a:pPr>
            <a:r>
              <a:rPr lang="en-GB">
                <a:ea typeface="+mj-lt"/>
                <a:cs typeface="+mj-lt"/>
              </a:rPr>
              <a:t>3.Controlled greenhouse subsystems</a:t>
            </a:r>
            <a:endParaRPr lang="en-GB" b="0">
              <a:ea typeface="+mj-lt"/>
              <a:cs typeface="+mj-lt"/>
            </a:endParaRPr>
          </a:p>
        </p:txBody>
      </p:sp>
      <p:sp>
        <p:nvSpPr>
          <p:cNvPr id="8" name="Content Placeholder 7">
            <a:extLst>
              <a:ext uri="{FF2B5EF4-FFF2-40B4-BE49-F238E27FC236}">
                <a16:creationId xmlns:a16="http://schemas.microsoft.com/office/drawing/2014/main" id="{1340C3AE-B392-4B0B-AD63-6D34968CEA9C}"/>
              </a:ext>
            </a:extLst>
          </p:cNvPr>
          <p:cNvSpPr>
            <a:spLocks noGrp="1"/>
          </p:cNvSpPr>
          <p:nvPr>
            <p:ph idx="1"/>
          </p:nvPr>
        </p:nvSpPr>
        <p:spPr>
          <a:xfrm>
            <a:off x="7513333" y="3220279"/>
            <a:ext cx="4167134" cy="2385392"/>
          </a:xfrm>
        </p:spPr>
        <p:txBody>
          <a:bodyPr vert="horz" lIns="109728" tIns="109728" rIns="109728" bIns="91440" rtlCol="0" anchor="t">
            <a:normAutofit/>
          </a:bodyPr>
          <a:lstStyle/>
          <a:p>
            <a:r>
              <a:rPr lang="en-GB">
                <a:ea typeface="+mn-lt"/>
                <a:cs typeface="+mn-lt"/>
              </a:rPr>
              <a:t>3.2.1 Water/Pump Subsystem</a:t>
            </a:r>
            <a:endParaRPr lang="en-US"/>
          </a:p>
        </p:txBody>
      </p:sp>
      <p:pic>
        <p:nvPicPr>
          <p:cNvPr id="5" name="Picture 4" descr="Diagram&#10;&#10;Description automatically generated">
            <a:extLst>
              <a:ext uri="{FF2B5EF4-FFF2-40B4-BE49-F238E27FC236}">
                <a16:creationId xmlns:a16="http://schemas.microsoft.com/office/drawing/2014/main" id="{FE6050DF-0062-462F-B06B-5F3B503AC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5933"/>
            <a:ext cx="7320404" cy="5490303"/>
          </a:xfrm>
          <a:prstGeom prst="rect">
            <a:avLst/>
          </a:prstGeom>
        </p:spPr>
      </p:pic>
    </p:spTree>
    <p:extLst>
      <p:ext uri="{BB962C8B-B14F-4D97-AF65-F5344CB8AC3E}">
        <p14:creationId xmlns:p14="http://schemas.microsoft.com/office/powerpoint/2010/main" val="424657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pPr>
              <a:lnSpc>
                <a:spcPct val="120000"/>
              </a:lnSpc>
            </a:pPr>
            <a:r>
              <a:rPr lang="en-GB" sz="3000">
                <a:ea typeface="+mj-lt"/>
                <a:cs typeface="+mj-lt"/>
              </a:rPr>
              <a:t>3.Controlled greenhouse subsystems</a:t>
            </a:r>
            <a:endParaRPr lang="en-US" sz="3000">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312988"/>
            <a:ext cx="6857365" cy="3651250"/>
          </a:xfrm>
        </p:spPr>
        <p:txBody>
          <a:bodyPr vert="horz" lIns="109728" tIns="109728" rIns="109728" bIns="91440" rtlCol="0">
            <a:normAutofit/>
          </a:bodyPr>
          <a:lstStyle/>
          <a:p>
            <a:r>
              <a:rPr lang="en-GB" dirty="0">
                <a:ea typeface="+mn-lt"/>
                <a:cs typeface="+mn-lt"/>
              </a:rPr>
              <a:t>3.2.2 Fan Subsystem</a:t>
            </a:r>
            <a:endParaRPr lang="en-US" dirty="0">
              <a:ea typeface="+mn-lt"/>
              <a:cs typeface="+mn-lt"/>
            </a:endParaRPr>
          </a:p>
          <a:p>
            <a:r>
              <a:rPr lang="en-GB">
                <a:ea typeface="+mn-lt"/>
                <a:cs typeface="+mn-lt"/>
              </a:rPr>
              <a:t>Temperature is the second important factor, we can adjust the temperature of the plants since some plants require a dierent environment than others, not all plants have the same temperature requirements for optimal growth.</a:t>
            </a:r>
            <a:endParaRPr lang="en-GB"/>
          </a:p>
          <a:p>
            <a:endParaRPr lang="en-GB" dirty="0">
              <a:ea typeface="Meiryo"/>
            </a:endParaRPr>
          </a:p>
        </p:txBody>
      </p:sp>
    </p:spTree>
    <p:extLst>
      <p:ext uri="{BB962C8B-B14F-4D97-AF65-F5344CB8AC3E}">
        <p14:creationId xmlns:p14="http://schemas.microsoft.com/office/powerpoint/2010/main" val="328360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5E02C9C-2C44-4368-B57C-72D989630BE7}"/>
              </a:ext>
            </a:extLst>
          </p:cNvPr>
          <p:cNvSpPr>
            <a:spLocks noGrp="1"/>
          </p:cNvSpPr>
          <p:nvPr>
            <p:ph type="title"/>
          </p:nvPr>
        </p:nvSpPr>
        <p:spPr>
          <a:xfrm>
            <a:off x="7587615" y="1045596"/>
            <a:ext cx="4148511" cy="1944371"/>
          </a:xfrm>
        </p:spPr>
        <p:txBody>
          <a:bodyPr anchor="b">
            <a:normAutofit/>
          </a:bodyPr>
          <a:lstStyle/>
          <a:p>
            <a:pPr>
              <a:lnSpc>
                <a:spcPct val="120000"/>
              </a:lnSpc>
            </a:pPr>
            <a:r>
              <a:rPr lang="en-GB">
                <a:ea typeface="+mj-lt"/>
                <a:cs typeface="+mj-lt"/>
              </a:rPr>
              <a:t>3.Controlled greenhouse subsystems</a:t>
            </a:r>
            <a:endParaRPr lang="en-GB" b="0">
              <a:ea typeface="+mj-lt"/>
              <a:cs typeface="+mj-lt"/>
            </a:endParaRPr>
          </a:p>
        </p:txBody>
      </p:sp>
      <p:sp>
        <p:nvSpPr>
          <p:cNvPr id="8" name="Content Placeholder 7">
            <a:extLst>
              <a:ext uri="{FF2B5EF4-FFF2-40B4-BE49-F238E27FC236}">
                <a16:creationId xmlns:a16="http://schemas.microsoft.com/office/drawing/2014/main" id="{F8323E79-D06D-40D8-AC13-63F0E143107A}"/>
              </a:ext>
            </a:extLst>
          </p:cNvPr>
          <p:cNvSpPr>
            <a:spLocks noGrp="1"/>
          </p:cNvSpPr>
          <p:nvPr>
            <p:ph idx="1"/>
          </p:nvPr>
        </p:nvSpPr>
        <p:spPr>
          <a:xfrm>
            <a:off x="7657106" y="3220279"/>
            <a:ext cx="4023361" cy="2385392"/>
          </a:xfrm>
        </p:spPr>
        <p:txBody>
          <a:bodyPr vert="horz" lIns="109728" tIns="109728" rIns="109728" bIns="91440" rtlCol="0" anchor="t">
            <a:normAutofit/>
          </a:bodyPr>
          <a:lstStyle/>
          <a:p>
            <a:r>
              <a:rPr lang="en-GB">
                <a:ea typeface="+mn-lt"/>
                <a:cs typeface="+mn-lt"/>
              </a:rPr>
              <a:t>3.2.2 Fan Subsystem</a:t>
            </a:r>
            <a:endParaRPr lang="en-US"/>
          </a:p>
        </p:txBody>
      </p:sp>
      <p:pic>
        <p:nvPicPr>
          <p:cNvPr id="5" name="Picture 4" descr="Diagram&#10;&#10;Description automatically generated">
            <a:extLst>
              <a:ext uri="{FF2B5EF4-FFF2-40B4-BE49-F238E27FC236}">
                <a16:creationId xmlns:a16="http://schemas.microsoft.com/office/drawing/2014/main" id="{942DB81C-3BCA-43DC-89C8-2049CCF0C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29400" cy="6858000"/>
          </a:xfrm>
          <a:prstGeom prst="rect">
            <a:avLst/>
          </a:prstGeom>
        </p:spPr>
      </p:pic>
    </p:spTree>
    <p:extLst>
      <p:ext uri="{BB962C8B-B14F-4D97-AF65-F5344CB8AC3E}">
        <p14:creationId xmlns:p14="http://schemas.microsoft.com/office/powerpoint/2010/main" val="4172485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pPr>
              <a:lnSpc>
                <a:spcPct val="120000"/>
              </a:lnSpc>
            </a:pPr>
            <a:r>
              <a:rPr lang="en-GB" sz="3000">
                <a:ea typeface="+mj-lt"/>
                <a:cs typeface="+mj-lt"/>
              </a:rPr>
              <a:t>3.Controlled greenhouse subsystems</a:t>
            </a:r>
            <a:endParaRPr lang="en-US" sz="3000">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312988"/>
            <a:ext cx="6857365" cy="3651250"/>
          </a:xfrm>
        </p:spPr>
        <p:txBody>
          <a:bodyPr vert="horz" lIns="109728" tIns="109728" rIns="109728" bIns="91440" rtlCol="0">
            <a:normAutofit/>
          </a:bodyPr>
          <a:lstStyle/>
          <a:p>
            <a:r>
              <a:rPr lang="en-GB" dirty="0">
                <a:ea typeface="+mn-lt"/>
                <a:cs typeface="+mn-lt"/>
              </a:rPr>
              <a:t>3.2.3 Artificial lights Subsystem</a:t>
            </a:r>
            <a:endParaRPr lang="en-US" dirty="0">
              <a:ea typeface="+mn-lt"/>
              <a:cs typeface="+mn-lt"/>
            </a:endParaRPr>
          </a:p>
          <a:p>
            <a:r>
              <a:rPr lang="en-GB" dirty="0">
                <a:ea typeface="+mn-lt"/>
                <a:cs typeface="+mn-lt"/>
              </a:rPr>
              <a:t>Plants must have enough light to survive and produce food and the general case is that the lighter the more food is given by the plant. Since the plants are in a closed environment it cannot get light from the sun thus, we use artificial light.</a:t>
            </a:r>
            <a:endParaRPr lang="en-GB" dirty="0"/>
          </a:p>
          <a:p>
            <a:endParaRPr lang="en-GB" dirty="0">
              <a:ea typeface="Meiryo"/>
            </a:endParaRPr>
          </a:p>
        </p:txBody>
      </p:sp>
    </p:spTree>
    <p:extLst>
      <p:ext uri="{BB962C8B-B14F-4D97-AF65-F5344CB8AC3E}">
        <p14:creationId xmlns:p14="http://schemas.microsoft.com/office/powerpoint/2010/main" val="328883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r>
              <a:rPr lang="en-GB">
                <a:ea typeface="+mj-lt"/>
                <a:cs typeface="+mj-lt"/>
              </a:rPr>
              <a:t>1.Introduction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107096"/>
            <a:ext cx="8391967" cy="2846567"/>
          </a:xfrm>
        </p:spPr>
        <p:txBody>
          <a:bodyPr vert="horz" lIns="109728" tIns="109728" rIns="109728" bIns="91440" rtlCol="0">
            <a:normAutofit/>
          </a:bodyPr>
          <a:lstStyle/>
          <a:p>
            <a:pPr>
              <a:lnSpc>
                <a:spcPct val="130000"/>
              </a:lnSpc>
            </a:pPr>
            <a:r>
              <a:rPr lang="en-GB">
                <a:ea typeface="+mn-lt"/>
                <a:cs typeface="+mn-lt"/>
              </a:rPr>
              <a:t>1.1 Problem statement</a:t>
            </a:r>
            <a:endParaRPr lang="en-US">
              <a:ea typeface="+mn-lt"/>
              <a:cs typeface="+mn-lt"/>
            </a:endParaRPr>
          </a:p>
          <a:p>
            <a:pPr>
              <a:lnSpc>
                <a:spcPct val="130000"/>
              </a:lnSpc>
            </a:pPr>
            <a:r>
              <a:rPr lang="en-GB">
                <a:ea typeface="+mn-lt"/>
                <a:cs typeface="+mn-lt"/>
              </a:rPr>
              <a:t>This project aims to combat several challenges at once in that it will make farming and agriculture much more accessible to all people, the public would start making mini-farms inside houses and farmers lives will be made much easier with them gaining the ability to possibly remotely monitor and issue general commands regarding their farms.</a:t>
            </a:r>
            <a:endParaRPr lang="en-US"/>
          </a:p>
          <a:p>
            <a:pPr>
              <a:lnSpc>
                <a:spcPct val="130000"/>
              </a:lnSpc>
            </a:pPr>
            <a:endParaRPr lang="en-GB">
              <a:ea typeface="Meiryo"/>
            </a:endParaRPr>
          </a:p>
          <a:p>
            <a:pPr>
              <a:lnSpc>
                <a:spcPct val="130000"/>
              </a:lnSpc>
            </a:pPr>
            <a:endParaRPr lang="en-GB">
              <a:ea typeface="Meiryo"/>
            </a:endParaRPr>
          </a:p>
        </p:txBody>
      </p:sp>
    </p:spTree>
    <p:extLst>
      <p:ext uri="{BB962C8B-B14F-4D97-AF65-F5344CB8AC3E}">
        <p14:creationId xmlns:p14="http://schemas.microsoft.com/office/powerpoint/2010/main" val="115673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12">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ADC05F1-2F71-48E7-9A03-EECDC5CF2AEE}"/>
              </a:ext>
            </a:extLst>
          </p:cNvPr>
          <p:cNvSpPr>
            <a:spLocks noGrp="1"/>
          </p:cNvSpPr>
          <p:nvPr>
            <p:ph type="title"/>
          </p:nvPr>
        </p:nvSpPr>
        <p:spPr>
          <a:xfrm>
            <a:off x="7587615" y="1045596"/>
            <a:ext cx="4148511" cy="1944371"/>
          </a:xfrm>
        </p:spPr>
        <p:txBody>
          <a:bodyPr anchor="b">
            <a:normAutofit/>
          </a:bodyPr>
          <a:lstStyle/>
          <a:p>
            <a:pPr>
              <a:lnSpc>
                <a:spcPct val="120000"/>
              </a:lnSpc>
            </a:pPr>
            <a:r>
              <a:rPr lang="en-GB">
                <a:ea typeface="+mj-lt"/>
                <a:cs typeface="+mj-lt"/>
              </a:rPr>
              <a:t>3.Controlled greenhouse subsystems</a:t>
            </a:r>
            <a:endParaRPr lang="en-GB" b="0">
              <a:ea typeface="+mj-lt"/>
              <a:cs typeface="+mj-lt"/>
            </a:endParaRPr>
          </a:p>
        </p:txBody>
      </p:sp>
      <p:sp>
        <p:nvSpPr>
          <p:cNvPr id="8" name="Content Placeholder 7">
            <a:extLst>
              <a:ext uri="{FF2B5EF4-FFF2-40B4-BE49-F238E27FC236}">
                <a16:creationId xmlns:a16="http://schemas.microsoft.com/office/drawing/2014/main" id="{BD2B5489-04BD-483D-9AFC-87E3B6264A35}"/>
              </a:ext>
            </a:extLst>
          </p:cNvPr>
          <p:cNvSpPr>
            <a:spLocks noGrp="1"/>
          </p:cNvSpPr>
          <p:nvPr>
            <p:ph idx="1"/>
          </p:nvPr>
        </p:nvSpPr>
        <p:spPr>
          <a:xfrm>
            <a:off x="7657106" y="3220279"/>
            <a:ext cx="4023361" cy="2385392"/>
          </a:xfrm>
        </p:spPr>
        <p:txBody>
          <a:bodyPr vert="horz" lIns="109728" tIns="109728" rIns="109728" bIns="91440" rtlCol="0" anchor="t">
            <a:normAutofit/>
          </a:bodyPr>
          <a:lstStyle/>
          <a:p>
            <a:r>
              <a:rPr lang="en-GB">
                <a:ea typeface="+mn-lt"/>
                <a:cs typeface="+mn-lt"/>
              </a:rPr>
              <a:t>3.2.3 Artificial lights Subsystem</a:t>
            </a:r>
            <a:endParaRPr lang="en-US"/>
          </a:p>
        </p:txBody>
      </p:sp>
      <p:pic>
        <p:nvPicPr>
          <p:cNvPr id="5" name="Picture 4" descr="Diagram&#10;&#10;Description automatically generated">
            <a:extLst>
              <a:ext uri="{FF2B5EF4-FFF2-40B4-BE49-F238E27FC236}">
                <a16:creationId xmlns:a16="http://schemas.microsoft.com/office/drawing/2014/main" id="{4BC89D59-85EC-49B4-8C93-F452EE286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 y="0"/>
            <a:ext cx="6629400" cy="6858000"/>
          </a:xfrm>
          <a:prstGeom prst="rect">
            <a:avLst/>
          </a:prstGeom>
        </p:spPr>
      </p:pic>
    </p:spTree>
    <p:extLst>
      <p:ext uri="{BB962C8B-B14F-4D97-AF65-F5344CB8AC3E}">
        <p14:creationId xmlns:p14="http://schemas.microsoft.com/office/powerpoint/2010/main" val="377583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Freeform: Shape 1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238664" y="457289"/>
            <a:ext cx="5411050" cy="1822123"/>
          </a:xfrm>
        </p:spPr>
        <p:txBody>
          <a:bodyPr anchor="b">
            <a:normAutofit/>
          </a:bodyPr>
          <a:lstStyle/>
          <a:p>
            <a:r>
              <a:rPr lang="en-GB">
                <a:ea typeface="+mj-lt"/>
                <a:cs typeface="+mj-lt"/>
              </a:rPr>
              <a:t>4.Arm control system</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235744" y="2425283"/>
            <a:ext cx="6384126" cy="4098549"/>
          </a:xfrm>
        </p:spPr>
        <p:txBody>
          <a:bodyPr vert="horz" lIns="109728" tIns="109728" rIns="109728" bIns="91440" rtlCol="0" anchor="t">
            <a:normAutofit/>
          </a:bodyPr>
          <a:lstStyle/>
          <a:p>
            <a:r>
              <a:rPr lang="en-GB" dirty="0">
                <a:ea typeface="+mn-lt"/>
                <a:cs typeface="+mn-lt"/>
              </a:rPr>
              <a:t>4.1 Introduction</a:t>
            </a:r>
            <a:endParaRPr lang="en-US" dirty="0">
              <a:ea typeface="+mn-lt"/>
              <a:cs typeface="+mn-lt"/>
            </a:endParaRPr>
          </a:p>
          <a:p>
            <a:pPr marL="285750" indent="-285750">
              <a:buFont typeface="Wingdings" panose="05000000000000000000" pitchFamily="2" charset="2"/>
              <a:buChar char="Ø"/>
            </a:pPr>
            <a:r>
              <a:rPr lang="en-GB" dirty="0">
                <a:ea typeface="+mn-lt"/>
                <a:cs typeface="+mn-lt"/>
              </a:rPr>
              <a:t> Arduino robotic arm from </a:t>
            </a:r>
            <a:endParaRPr lang="en-US" dirty="0">
              <a:ea typeface="+mn-lt"/>
              <a:cs typeface="+mn-lt"/>
            </a:endParaRPr>
          </a:p>
          <a:p>
            <a:r>
              <a:rPr lang="en-GB" dirty="0">
                <a:ea typeface="+mn-lt"/>
                <a:cs typeface="+mn-lt"/>
              </a:rPr>
              <a:t>   “How to Mechatronics”</a:t>
            </a:r>
            <a:endParaRPr lang="en-US" dirty="0">
              <a:ea typeface="+mn-lt"/>
              <a:cs typeface="+mn-lt"/>
            </a:endParaRPr>
          </a:p>
          <a:p>
            <a:pPr marL="285750" indent="-285750">
              <a:buFont typeface="Wingdings" panose="05000000000000000000" pitchFamily="2" charset="2"/>
              <a:buChar char="Ø"/>
            </a:pPr>
            <a:r>
              <a:rPr lang="en-GB" dirty="0">
                <a:ea typeface="+mn-lt"/>
                <a:cs typeface="+mn-lt"/>
              </a:rPr>
              <a:t>Controlled the arm movement using Arduino</a:t>
            </a:r>
            <a:endParaRPr lang="en-US" dirty="0">
              <a:ea typeface="Meiryo"/>
            </a:endParaRPr>
          </a:p>
          <a:p>
            <a:endParaRPr lang="en-GB" dirty="0">
              <a:ea typeface="Meiryo"/>
            </a:endParaRPr>
          </a:p>
        </p:txBody>
      </p:sp>
      <p:sp>
        <p:nvSpPr>
          <p:cNvPr id="18" name="Freeform: Shape 1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5" descr="A picture containing indoor, table, blue, small&#10;&#10;Description automatically generated">
            <a:extLst>
              <a:ext uri="{FF2B5EF4-FFF2-40B4-BE49-F238E27FC236}">
                <a16:creationId xmlns:a16="http://schemas.microsoft.com/office/drawing/2014/main" id="{F4E3C5DB-CF3C-4094-971A-4197048B15C2}"/>
              </a:ext>
            </a:extLst>
          </p:cNvPr>
          <p:cNvPicPr>
            <a:picLocks noChangeAspect="1"/>
          </p:cNvPicPr>
          <p:nvPr/>
        </p:nvPicPr>
        <p:blipFill rotWithShape="1">
          <a:blip r:embed="rId2"/>
          <a:srcRect t="1166" r="4" b="5622"/>
          <a:stretch/>
        </p:blipFill>
        <p:spPr>
          <a:xfrm>
            <a:off x="6782628" y="103700"/>
            <a:ext cx="5496075" cy="5334744"/>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3011244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302599" y="267859"/>
            <a:ext cx="6260344" cy="1639888"/>
          </a:xfrm>
        </p:spPr>
        <p:txBody>
          <a:bodyPr anchor="b">
            <a:normAutofit/>
          </a:bodyPr>
          <a:lstStyle/>
          <a:p>
            <a:r>
              <a:rPr lang="en-GB" dirty="0">
                <a:ea typeface="+mj-lt"/>
                <a:cs typeface="+mj-lt"/>
              </a:rPr>
              <a:t>4.Arm </a:t>
            </a:r>
            <a:r>
              <a:rPr lang="en-GB" sz="3600" dirty="0">
                <a:ea typeface="+mj-lt"/>
                <a:cs typeface="+mj-lt"/>
              </a:rPr>
              <a:t>control</a:t>
            </a:r>
            <a:r>
              <a:rPr lang="en-GB" dirty="0">
                <a:ea typeface="+mj-lt"/>
                <a:cs typeface="+mj-lt"/>
              </a:rPr>
              <a:t> system</a:t>
            </a:r>
            <a:endParaRPr lang="en-US" dirty="0">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852616" y="2598438"/>
            <a:ext cx="6898776" cy="3568871"/>
          </a:xfrm>
        </p:spPr>
        <p:txBody>
          <a:bodyPr vert="horz" lIns="109728" tIns="109728" rIns="109728" bIns="91440" rtlCol="0" anchor="t">
            <a:normAutofit/>
          </a:bodyPr>
          <a:lstStyle/>
          <a:p>
            <a:pPr marL="285750" indent="-285750">
              <a:buFont typeface="Wingdings" panose="020B0503020204020204" pitchFamily="34" charset="0"/>
              <a:buChar char="Ø"/>
            </a:pPr>
            <a:r>
              <a:rPr lang="en-GB" sz="2000" dirty="0">
                <a:ea typeface="+mn-lt"/>
                <a:cs typeface="+mn-lt"/>
              </a:rPr>
              <a:t>Arm control setup algorithm</a:t>
            </a:r>
            <a:endParaRPr lang="en-US" dirty="0"/>
          </a:p>
          <a:p>
            <a:pPr marL="285750" indent="-285750">
              <a:buFont typeface="Wingdings" panose="020B0503020204020204" pitchFamily="34" charset="0"/>
              <a:buChar char="Ø"/>
            </a:pPr>
            <a:r>
              <a:rPr lang="en-GB" sz="2000" dirty="0">
                <a:ea typeface="+mn-lt"/>
                <a:cs typeface="+mn-lt"/>
              </a:rPr>
              <a:t>Arm control loop algorithm</a:t>
            </a:r>
          </a:p>
          <a:p>
            <a:pPr marL="285750" indent="-285750">
              <a:buFont typeface="Wingdings" panose="020B0503020204020204" pitchFamily="34" charset="0"/>
              <a:buChar char="Ø"/>
            </a:pPr>
            <a:r>
              <a:rPr lang="en-GB" sz="2000" dirty="0">
                <a:ea typeface="+mn-lt"/>
                <a:cs typeface="+mn-lt"/>
              </a:rPr>
              <a:t>Servo Selector algorithm</a:t>
            </a:r>
          </a:p>
          <a:p>
            <a:pPr marL="285750" indent="-285750">
              <a:buFont typeface="Wingdings" panose="020B0503020204020204" pitchFamily="34" charset="0"/>
              <a:buChar char="Ø"/>
            </a:pPr>
            <a:r>
              <a:rPr lang="en-GB" sz="2000" dirty="0">
                <a:ea typeface="+mn-lt"/>
                <a:cs typeface="+mn-lt"/>
              </a:rPr>
              <a:t>Move Servo Fast algorithm</a:t>
            </a:r>
          </a:p>
          <a:p>
            <a:pPr marL="285750" indent="-285750">
              <a:buFont typeface="Wingdings" panose="020B0503020204020204" pitchFamily="34" charset="0"/>
              <a:buChar char="Ø"/>
            </a:pPr>
            <a:r>
              <a:rPr lang="en-GB" sz="2000" dirty="0">
                <a:ea typeface="+mn-lt"/>
                <a:cs typeface="+mn-lt"/>
              </a:rPr>
              <a:t>Move Servo Slow algorithm</a:t>
            </a:r>
          </a:p>
          <a:p>
            <a:pPr marL="285750" indent="-285750">
              <a:buFont typeface="Wingdings" panose="020B0503020204020204" pitchFamily="34" charset="0"/>
              <a:buChar char="Ø"/>
            </a:pPr>
            <a:r>
              <a:rPr lang="en-GB" sz="2000" dirty="0">
                <a:ea typeface="+mn-lt"/>
                <a:cs typeface="+mn-lt"/>
              </a:rPr>
              <a:t>Read Current Buff algorithm</a:t>
            </a:r>
            <a:endParaRPr lang="en-GB" sz="2000" dirty="0">
              <a:ea typeface="Meiryo"/>
            </a:endParaRPr>
          </a:p>
          <a:p>
            <a:endParaRPr lang="en-GB" sz="2000" dirty="0">
              <a:ea typeface="Meiryo"/>
            </a:endParaRPr>
          </a:p>
          <a:p>
            <a:endParaRPr lang="en-GB" sz="2000" dirty="0">
              <a:ea typeface="Meiryo"/>
            </a:endParaRPr>
          </a:p>
          <a:p>
            <a:endParaRPr lang="en-GB" sz="2000" dirty="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814DF10B-4BC9-4AFD-9B7F-387C8865BBAC}"/>
              </a:ext>
            </a:extLst>
          </p:cNvPr>
          <p:cNvPicPr>
            <a:picLocks noChangeAspect="1"/>
          </p:cNvPicPr>
          <p:nvPr/>
        </p:nvPicPr>
        <p:blipFill rotWithShape="1">
          <a:blip r:embed="rId2"/>
          <a:srcRect l="32506" r="26580" b="-2"/>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 name="TextBox 3">
            <a:extLst>
              <a:ext uri="{FF2B5EF4-FFF2-40B4-BE49-F238E27FC236}">
                <a16:creationId xmlns:a16="http://schemas.microsoft.com/office/drawing/2014/main" id="{18EA0082-C854-48BF-ADFB-7FB7D655AC1A}"/>
              </a:ext>
            </a:extLst>
          </p:cNvPr>
          <p:cNvSpPr txBox="1"/>
          <p:nvPr/>
        </p:nvSpPr>
        <p:spPr>
          <a:xfrm>
            <a:off x="852616" y="2129481"/>
            <a:ext cx="5389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404040"/>
                </a:solidFill>
              </a:rPr>
              <a:t>4.</a:t>
            </a:r>
            <a:r>
              <a:rPr lang="en-US" b="1" dirty="0">
                <a:solidFill>
                  <a:srgbClr val="404040"/>
                </a:solidFill>
                <a:latin typeface="Arial"/>
              </a:rPr>
              <a:t>3 Arduino Robotic Arm Code</a:t>
            </a:r>
            <a:r>
              <a:rPr lang="en-US" dirty="0">
                <a:solidFill>
                  <a:srgbClr val="404040"/>
                </a:solidFill>
                <a:latin typeface="Arial"/>
              </a:rPr>
              <a:t> </a:t>
            </a:r>
            <a:endParaRPr lang="en-GB" dirty="0"/>
          </a:p>
        </p:txBody>
      </p:sp>
    </p:spTree>
    <p:extLst>
      <p:ext uri="{BB962C8B-B14F-4D97-AF65-F5344CB8AC3E}">
        <p14:creationId xmlns:p14="http://schemas.microsoft.com/office/powerpoint/2010/main" val="282310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p:txBody>
          <a:bodyPr anchor="b">
            <a:normAutofit/>
          </a:bodyPr>
          <a:lstStyle/>
          <a:p>
            <a:r>
              <a:rPr lang="en-GB">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371632" y="2386107"/>
            <a:ext cx="11442356" cy="34675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 </a:t>
            </a:r>
          </a:p>
          <a:p>
            <a:pPr>
              <a:spcAft>
                <a:spcPts val="600"/>
              </a:spcAft>
            </a:pPr>
            <a:r>
              <a:rPr lang="en-US" dirty="0">
                <a:ea typeface="+mn-lt"/>
                <a:cs typeface="+mn-lt"/>
              </a:rPr>
              <a:t>In the setup algorithm we have attached the six servos with their pins in the Arduino. After that we have initiated the arm to the straight arm status by giving each servo with it is a specific angle, then we detach the servos and initiate the Bluetooth with 9600 baud rate</a:t>
            </a:r>
          </a:p>
        </p:txBody>
      </p:sp>
      <p:pic>
        <p:nvPicPr>
          <p:cNvPr id="3" name="Picture 4" descr="A picture containing table&#10;&#10;Description automatically generated">
            <a:extLst>
              <a:ext uri="{FF2B5EF4-FFF2-40B4-BE49-F238E27FC236}">
                <a16:creationId xmlns:a16="http://schemas.microsoft.com/office/drawing/2014/main" id="{E0FDAA1F-E296-4655-9680-A60BE9B5FECE}"/>
              </a:ext>
            </a:extLst>
          </p:cNvPr>
          <p:cNvPicPr>
            <a:picLocks noChangeAspect="1"/>
          </p:cNvPicPr>
          <p:nvPr/>
        </p:nvPicPr>
        <p:blipFill>
          <a:blip r:embed="rId2"/>
          <a:stretch>
            <a:fillRect/>
          </a:stretch>
        </p:blipFill>
        <p:spPr>
          <a:xfrm>
            <a:off x="1053247" y="3999852"/>
            <a:ext cx="10083513" cy="2248101"/>
          </a:xfrm>
          <a:prstGeom prst="rect">
            <a:avLst/>
          </a:prstGeom>
        </p:spPr>
      </p:pic>
    </p:spTree>
    <p:extLst>
      <p:ext uri="{BB962C8B-B14F-4D97-AF65-F5344CB8AC3E}">
        <p14:creationId xmlns:p14="http://schemas.microsoft.com/office/powerpoint/2010/main" val="3604360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p:txBody>
          <a:bodyPr anchor="b">
            <a:normAutofit/>
          </a:bodyPr>
          <a:lstStyle/>
          <a:p>
            <a:r>
              <a:rPr lang="en-GB">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175984" y="2386107"/>
            <a:ext cx="5130113" cy="42810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 </a:t>
            </a:r>
          </a:p>
          <a:p>
            <a:pPr>
              <a:spcAft>
                <a:spcPts val="600"/>
              </a:spcAft>
            </a:pPr>
            <a:r>
              <a:rPr lang="en-US" dirty="0">
                <a:ea typeface="+mn-lt"/>
                <a:cs typeface="+mn-lt"/>
              </a:rPr>
              <a:t>The arm control loop algorithm keeps track of the serial port of the Blue-tooth module to read the commands from the buffer using (Read Current-Buff) algorithm. It is reading the command and saves it. Then it sets the new data flag. Once the new data flag is true the (received Chars) string is separated properly and sent to (servo Selector) algorithm witch is going to determine the targeted servo and the desired angle. Then the servo Selector sends the desired angle to the target servo which will apply the command on the servo and the cycle is repeated</a:t>
            </a:r>
            <a:endParaRPr lang="en-US" dirty="0"/>
          </a:p>
          <a:p>
            <a:pPr>
              <a:spcAft>
                <a:spcPts val="600"/>
              </a:spcAft>
            </a:pPr>
            <a:endParaRPr lang="en-US" dirty="0">
              <a:latin typeface="Arial"/>
              <a:cs typeface="Arial"/>
            </a:endParaRPr>
          </a:p>
          <a:p>
            <a:pPr>
              <a:spcAft>
                <a:spcPts val="600"/>
              </a:spcAft>
            </a:pPr>
            <a:endParaRPr lang="en-US" dirty="0">
              <a:latin typeface="Arial"/>
              <a:cs typeface="Arial"/>
            </a:endParaRPr>
          </a:p>
          <a:p>
            <a:pPr>
              <a:spcAft>
                <a:spcPts val="600"/>
              </a:spcAft>
            </a:pPr>
            <a:endParaRPr lang="en-US" dirty="0">
              <a:latin typeface="Arial"/>
              <a:cs typeface="Arial"/>
            </a:endParaRPr>
          </a:p>
          <a:p>
            <a:pPr>
              <a:spcAft>
                <a:spcPts val="600"/>
              </a:spcAft>
            </a:pPr>
            <a:endParaRPr lang="en-US" dirty="0">
              <a:latin typeface="Arial"/>
              <a:cs typeface="Arial"/>
            </a:endParaRPr>
          </a:p>
          <a:p>
            <a:pPr>
              <a:spcAft>
                <a:spcPts val="600"/>
              </a:spcAft>
            </a:pPr>
            <a:endParaRPr lang="en-US" dirty="0">
              <a:latin typeface="Arial"/>
              <a:cs typeface="Arial"/>
            </a:endParaRPr>
          </a:p>
          <a:p>
            <a:pPr>
              <a:spcAft>
                <a:spcPts val="600"/>
              </a:spcAft>
            </a:pPr>
            <a:endParaRPr lang="en-US" dirty="0">
              <a:latin typeface="Arial"/>
              <a:cs typeface="Arial"/>
            </a:endParaRPr>
          </a:p>
        </p:txBody>
      </p:sp>
      <p:pic>
        <p:nvPicPr>
          <p:cNvPr id="5" name="Picture 5" descr="Graphical user interface, text, application&#10;&#10;Description automatically generated">
            <a:extLst>
              <a:ext uri="{FF2B5EF4-FFF2-40B4-BE49-F238E27FC236}">
                <a16:creationId xmlns:a16="http://schemas.microsoft.com/office/drawing/2014/main" id="{B5167D56-094A-4158-9C56-21CF35C7DA86}"/>
              </a:ext>
            </a:extLst>
          </p:cNvPr>
          <p:cNvPicPr>
            <a:picLocks noChangeAspect="1"/>
          </p:cNvPicPr>
          <p:nvPr/>
        </p:nvPicPr>
        <p:blipFill rotWithShape="1">
          <a:blip r:embed="rId2"/>
          <a:srcRect r="24434"/>
          <a:stretch/>
        </p:blipFill>
        <p:spPr>
          <a:xfrm>
            <a:off x="5227307" y="2396785"/>
            <a:ext cx="6911850" cy="4274366"/>
          </a:xfrm>
          <a:prstGeom prst="rect">
            <a:avLst/>
          </a:prstGeom>
        </p:spPr>
      </p:pic>
    </p:spTree>
    <p:extLst>
      <p:ext uri="{BB962C8B-B14F-4D97-AF65-F5344CB8AC3E}">
        <p14:creationId xmlns:p14="http://schemas.microsoft.com/office/powerpoint/2010/main" val="530615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98584" y="466033"/>
            <a:ext cx="8770571" cy="1345269"/>
          </a:xfrm>
        </p:spPr>
        <p:txBody>
          <a:bodyPr anchor="b">
            <a:normAutofit/>
          </a:bodyPr>
          <a:lstStyle/>
          <a:p>
            <a:r>
              <a:rPr lang="en-GB">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361335" y="2386107"/>
            <a:ext cx="5892112" cy="38382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 </a:t>
            </a:r>
          </a:p>
          <a:p>
            <a:pPr>
              <a:spcAft>
                <a:spcPts val="600"/>
              </a:spcAft>
            </a:pPr>
            <a:r>
              <a:rPr lang="en-US" dirty="0">
                <a:ea typeface="+mn-lt"/>
                <a:cs typeface="+mn-lt"/>
              </a:rPr>
              <a:t>Servo Selector algorithm will receive (servo Num) and (servo Pos) then deter-mine the targeted servo based on the (servo Num) and the desired angle based on (servo Pos), then send it to the (move Servo Fast) algorithm</a:t>
            </a:r>
            <a:endParaRPr lang="en-US" dirty="0">
              <a:ea typeface="Meiryo"/>
            </a:endParaRPr>
          </a:p>
        </p:txBody>
      </p:sp>
      <p:pic>
        <p:nvPicPr>
          <p:cNvPr id="3" name="Picture 5" descr="Table&#10;&#10;Description automatically generated">
            <a:extLst>
              <a:ext uri="{FF2B5EF4-FFF2-40B4-BE49-F238E27FC236}">
                <a16:creationId xmlns:a16="http://schemas.microsoft.com/office/drawing/2014/main" id="{F443F0C7-77C8-4E13-95D9-7F262FEB4534}"/>
              </a:ext>
            </a:extLst>
          </p:cNvPr>
          <p:cNvPicPr>
            <a:picLocks noChangeAspect="1"/>
          </p:cNvPicPr>
          <p:nvPr/>
        </p:nvPicPr>
        <p:blipFill rotWithShape="1">
          <a:blip r:embed="rId2"/>
          <a:srcRect r="34833"/>
          <a:stretch/>
        </p:blipFill>
        <p:spPr>
          <a:xfrm>
            <a:off x="6540222" y="87562"/>
            <a:ext cx="5286463" cy="6570306"/>
          </a:xfrm>
          <a:prstGeom prst="rect">
            <a:avLst/>
          </a:prstGeom>
        </p:spPr>
      </p:pic>
    </p:spTree>
    <p:extLst>
      <p:ext uri="{BB962C8B-B14F-4D97-AF65-F5344CB8AC3E}">
        <p14:creationId xmlns:p14="http://schemas.microsoft.com/office/powerpoint/2010/main" val="277409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p:txBody>
          <a:bodyPr anchor="b">
            <a:normAutofit/>
          </a:bodyPr>
          <a:lstStyle/>
          <a:p>
            <a:r>
              <a:rPr lang="en-GB">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361335" y="2386107"/>
            <a:ext cx="11257004" cy="15934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a:t>
            </a:r>
            <a:endParaRPr lang="en-GB" b="1" spc="150" dirty="0">
              <a:solidFill>
                <a:schemeClr val="tx1">
                  <a:lumMod val="75000"/>
                  <a:lumOff val="25000"/>
                </a:schemeClr>
              </a:solidFill>
            </a:endParaRPr>
          </a:p>
          <a:p>
            <a:pPr>
              <a:spcAft>
                <a:spcPts val="600"/>
              </a:spcAft>
            </a:pPr>
            <a:r>
              <a:rPr lang="en-US" dirty="0">
                <a:latin typeface="Arial"/>
                <a:ea typeface="Meiryo"/>
                <a:cs typeface="Arial"/>
              </a:rPr>
              <a:t> </a:t>
            </a:r>
            <a:r>
              <a:rPr lang="en-US" dirty="0">
                <a:ea typeface="+mn-lt"/>
                <a:cs typeface="+mn-lt"/>
              </a:rPr>
              <a:t>Move Servo Fast algorithm will receive the (servo), (new Pos), and (pin). It will use the (pin) to attach the selected servo based on (servo) to the desired pin connected to the Arduino board. It will then apply the command based on (new Pos) using (write Microseconds) algorithm from servo library. Then it will detach the servo after 0.5 second delay</a:t>
            </a:r>
            <a:endParaRPr lang="en-GB" dirty="0">
              <a:ea typeface="+mn-lt"/>
              <a:cs typeface="+mn-lt"/>
            </a:endParaRPr>
          </a:p>
        </p:txBody>
      </p:sp>
      <p:pic>
        <p:nvPicPr>
          <p:cNvPr id="3" name="Picture 5" descr="A picture containing table&#10;&#10;Description automatically generated">
            <a:extLst>
              <a:ext uri="{FF2B5EF4-FFF2-40B4-BE49-F238E27FC236}">
                <a16:creationId xmlns:a16="http://schemas.microsoft.com/office/drawing/2014/main" id="{77A19394-57F2-43A7-8C11-CA81A1B7731B}"/>
              </a:ext>
            </a:extLst>
          </p:cNvPr>
          <p:cNvPicPr>
            <a:picLocks noChangeAspect="1"/>
          </p:cNvPicPr>
          <p:nvPr/>
        </p:nvPicPr>
        <p:blipFill>
          <a:blip r:embed="rId2"/>
          <a:stretch>
            <a:fillRect/>
          </a:stretch>
        </p:blipFill>
        <p:spPr>
          <a:xfrm>
            <a:off x="574268" y="3937665"/>
            <a:ext cx="11043465" cy="2871833"/>
          </a:xfrm>
          <a:prstGeom prst="rect">
            <a:avLst/>
          </a:prstGeom>
        </p:spPr>
      </p:pic>
    </p:spTree>
    <p:extLst>
      <p:ext uri="{BB962C8B-B14F-4D97-AF65-F5344CB8AC3E}">
        <p14:creationId xmlns:p14="http://schemas.microsoft.com/office/powerpoint/2010/main" val="373691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34303" y="477939"/>
            <a:ext cx="8770571" cy="1345269"/>
          </a:xfrm>
        </p:spPr>
        <p:txBody>
          <a:bodyPr anchor="b">
            <a:normAutofit/>
          </a:bodyPr>
          <a:lstStyle/>
          <a:p>
            <a:r>
              <a:rPr lang="en-GB">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361335" y="2386107"/>
            <a:ext cx="5881815" cy="416773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 </a:t>
            </a:r>
            <a:endParaRPr lang="en-GB" b="1" spc="150" dirty="0">
              <a:solidFill>
                <a:schemeClr val="tx1">
                  <a:lumMod val="75000"/>
                  <a:lumOff val="25000"/>
                </a:schemeClr>
              </a:solidFill>
            </a:endParaRPr>
          </a:p>
          <a:p>
            <a:r>
              <a:rPr lang="en-US" dirty="0">
                <a:latin typeface="Arial"/>
                <a:cs typeface="Arial"/>
              </a:rPr>
              <a:t>Move Servo Slow algorithm will receive the (servo), (new Pos), and (pin). It will use the (pin) to attach the selected servo based on (servo) to the desired pin connected to the Arduino board. Then it will be determined if the new position based on (new Pos) is greater/smaller than the current position. Then it will increment/decrement the position of the servo using (write Microseconds) algorithm from servo library to apply the command. Then it will detach the servo after 0.5 second delay</a:t>
            </a:r>
            <a:endParaRPr lang="en-US" dirty="0">
              <a:ea typeface="+mn-lt"/>
              <a:cs typeface="+mn-lt"/>
            </a:endParaRPr>
          </a:p>
          <a:p>
            <a:pPr>
              <a:spcAft>
                <a:spcPts val="600"/>
              </a:spcAft>
            </a:pPr>
            <a:endParaRPr lang="en-US" dirty="0">
              <a:latin typeface="Arial"/>
              <a:cs typeface="Arial"/>
            </a:endParaRPr>
          </a:p>
          <a:p>
            <a:pPr>
              <a:spcAft>
                <a:spcPts val="600"/>
              </a:spcAft>
            </a:pPr>
            <a:endParaRPr lang="en-US" dirty="0">
              <a:latin typeface="Arial"/>
              <a:cs typeface="Arial"/>
            </a:endParaRPr>
          </a:p>
        </p:txBody>
      </p:sp>
      <p:pic>
        <p:nvPicPr>
          <p:cNvPr id="3" name="Picture 5" descr="A picture containing table&#10;&#10;Description automatically generated">
            <a:extLst>
              <a:ext uri="{FF2B5EF4-FFF2-40B4-BE49-F238E27FC236}">
                <a16:creationId xmlns:a16="http://schemas.microsoft.com/office/drawing/2014/main" id="{46201147-2046-4F9D-B989-F60DF4286D97}"/>
              </a:ext>
            </a:extLst>
          </p:cNvPr>
          <p:cNvPicPr>
            <a:picLocks noChangeAspect="1"/>
          </p:cNvPicPr>
          <p:nvPr/>
        </p:nvPicPr>
        <p:blipFill rotWithShape="1">
          <a:blip r:embed="rId2"/>
          <a:srcRect r="24185"/>
          <a:stretch/>
        </p:blipFill>
        <p:spPr>
          <a:xfrm>
            <a:off x="6604623" y="83723"/>
            <a:ext cx="5488686" cy="6695059"/>
          </a:xfrm>
          <a:prstGeom prst="rect">
            <a:avLst/>
          </a:prstGeom>
        </p:spPr>
      </p:pic>
    </p:spTree>
    <p:extLst>
      <p:ext uri="{BB962C8B-B14F-4D97-AF65-F5344CB8AC3E}">
        <p14:creationId xmlns:p14="http://schemas.microsoft.com/office/powerpoint/2010/main" val="228274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34303" y="477939"/>
            <a:ext cx="8770571" cy="1345269"/>
          </a:xfrm>
        </p:spPr>
        <p:txBody>
          <a:bodyPr anchor="b">
            <a:normAutofit/>
          </a:bodyPr>
          <a:lstStyle/>
          <a:p>
            <a:r>
              <a:rPr lang="en-GB" dirty="0">
                <a:ea typeface="+mj-lt"/>
                <a:cs typeface="+mj-lt"/>
              </a:rPr>
              <a:t>4.Arm control system</a:t>
            </a:r>
            <a:endParaRPr lang="en-US" dirty="0">
              <a:ea typeface="Meiryo"/>
            </a:endParaRPr>
          </a:p>
        </p:txBody>
      </p:sp>
      <p:sp>
        <p:nvSpPr>
          <p:cNvPr id="4" name="TextBox 3">
            <a:extLst>
              <a:ext uri="{FF2B5EF4-FFF2-40B4-BE49-F238E27FC236}">
                <a16:creationId xmlns:a16="http://schemas.microsoft.com/office/drawing/2014/main" id="{18EA0082-C854-48BF-ADFB-7FB7D655AC1A}"/>
              </a:ext>
            </a:extLst>
          </p:cNvPr>
          <p:cNvSpPr txBox="1"/>
          <p:nvPr/>
        </p:nvSpPr>
        <p:spPr>
          <a:xfrm>
            <a:off x="361335" y="2386107"/>
            <a:ext cx="6365787" cy="416773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b="1" spc="150" dirty="0">
                <a:solidFill>
                  <a:schemeClr val="tx1">
                    <a:lumMod val="75000"/>
                    <a:lumOff val="25000"/>
                  </a:schemeClr>
                </a:solidFill>
              </a:rPr>
              <a:t>4.</a:t>
            </a:r>
            <a:r>
              <a:rPr lang="en-US" b="1" spc="150" dirty="0">
                <a:solidFill>
                  <a:schemeClr val="tx1">
                    <a:lumMod val="75000"/>
                    <a:lumOff val="25000"/>
                  </a:schemeClr>
                </a:solidFill>
              </a:rPr>
              <a:t>3 Arduino Robotic Arm Code</a:t>
            </a:r>
            <a:endParaRPr lang="en-GB" b="1" spc="150" dirty="0">
              <a:solidFill>
                <a:schemeClr val="tx1">
                  <a:lumMod val="75000"/>
                  <a:lumOff val="25000"/>
                </a:schemeClr>
              </a:solidFill>
            </a:endParaRPr>
          </a:p>
          <a:p>
            <a:pPr>
              <a:spcAft>
                <a:spcPts val="600"/>
              </a:spcAft>
            </a:pPr>
            <a:r>
              <a:rPr lang="en-GB" dirty="0">
                <a:ea typeface="+mn-lt"/>
                <a:cs typeface="+mn-lt"/>
              </a:rPr>
              <a:t>Read Current Buff algorithm starts to read from the serial detecting the start marker of the command then it sets the (receive In Progress) flag to true. Once(receive In Progress) is true it is starts to read the command and saves it in(received Chars) string till it reaches the end marker. Then it makes the(receive In Progress) false and terminates the (received Chars) string and clear the index and set the (new data) flag to true</a:t>
            </a:r>
            <a:endParaRPr lang="en-GB" dirty="0"/>
          </a:p>
          <a:p>
            <a:endParaRPr lang="en-US" dirty="0">
              <a:latin typeface="Arial"/>
              <a:ea typeface="+mn-lt"/>
              <a:cs typeface="Arial"/>
            </a:endParaRPr>
          </a:p>
          <a:p>
            <a:pPr>
              <a:spcAft>
                <a:spcPts val="600"/>
              </a:spcAft>
            </a:pPr>
            <a:endParaRPr lang="en-US" dirty="0">
              <a:latin typeface="Arial"/>
              <a:cs typeface="Arial"/>
            </a:endParaRPr>
          </a:p>
          <a:p>
            <a:pPr>
              <a:spcAft>
                <a:spcPts val="600"/>
              </a:spcAft>
            </a:pPr>
            <a:endParaRPr lang="en-US" dirty="0">
              <a:latin typeface="Arial"/>
              <a:cs typeface="Arial"/>
            </a:endParaRPr>
          </a:p>
        </p:txBody>
      </p:sp>
      <p:pic>
        <p:nvPicPr>
          <p:cNvPr id="5" name="Picture 5" descr="A picture containing text&#10;&#10;Description automatically generated">
            <a:extLst>
              <a:ext uri="{FF2B5EF4-FFF2-40B4-BE49-F238E27FC236}">
                <a16:creationId xmlns:a16="http://schemas.microsoft.com/office/drawing/2014/main" id="{56C2DFE4-6F93-412D-9F6B-84C9BC48CB2E}"/>
              </a:ext>
            </a:extLst>
          </p:cNvPr>
          <p:cNvPicPr>
            <a:picLocks noChangeAspect="1"/>
          </p:cNvPicPr>
          <p:nvPr/>
        </p:nvPicPr>
        <p:blipFill rotWithShape="1">
          <a:blip r:embed="rId2"/>
          <a:srcRect r="13501" b="152"/>
          <a:stretch/>
        </p:blipFill>
        <p:spPr>
          <a:xfrm>
            <a:off x="6835347" y="102864"/>
            <a:ext cx="5668472" cy="6744965"/>
          </a:xfrm>
          <a:prstGeom prst="rect">
            <a:avLst/>
          </a:prstGeom>
        </p:spPr>
      </p:pic>
    </p:spTree>
    <p:extLst>
      <p:ext uri="{BB962C8B-B14F-4D97-AF65-F5344CB8AC3E}">
        <p14:creationId xmlns:p14="http://schemas.microsoft.com/office/powerpoint/2010/main" val="156293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7" name="Freeform: Shape 21">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22">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3">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4">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r>
              <a:rPr lang="en-GB">
                <a:ea typeface="+mj-lt"/>
                <a:cs typeface="+mj-lt"/>
              </a:rPr>
              <a:t>6.Conclusion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312988"/>
            <a:ext cx="6857365" cy="3651250"/>
          </a:xfrm>
        </p:spPr>
        <p:txBody>
          <a:bodyPr vert="horz" lIns="109728" tIns="109728" rIns="109728" bIns="91440" rtlCol="0">
            <a:normAutofit/>
          </a:bodyPr>
          <a:lstStyle/>
          <a:p>
            <a:pPr>
              <a:lnSpc>
                <a:spcPct val="130000"/>
              </a:lnSpc>
            </a:pPr>
            <a:r>
              <a:rPr lang="en-GB" sz="1500" b="1" dirty="0">
                <a:ea typeface="+mn-lt"/>
                <a:cs typeface="Arial"/>
              </a:rPr>
              <a:t>3.</a:t>
            </a:r>
            <a:r>
              <a:rPr lang="en-GB" sz="1500" b="1" dirty="0">
                <a:ea typeface="+mn-lt"/>
                <a:cs typeface="+mn-lt"/>
              </a:rPr>
              <a:t>1 Summary</a:t>
            </a:r>
            <a:endParaRPr lang="en-US" sz="1500" b="1" dirty="0">
              <a:ea typeface="+mn-lt"/>
              <a:cs typeface="+mn-lt"/>
            </a:endParaRPr>
          </a:p>
          <a:p>
            <a:pPr>
              <a:lnSpc>
                <a:spcPct val="130000"/>
              </a:lnSpc>
            </a:pPr>
            <a:r>
              <a:rPr lang="en-US" sz="1500" b="0" i="0" u="none" strike="noStrike" baseline="0" dirty="0"/>
              <a:t>The project is intended to provide a solution to automatically tend to plants by controlling water, lighting, humidity, and temperature without the user’s input if necessary. We are successful in determining when the plants need watering when to switch the LED and the fan on or o. We developed algorithms to receive commands wirelessly and use it to control the robotic arm movement, and implementing a prototype of the greenhouse using high compression foam boards</a:t>
            </a:r>
            <a:endParaRPr lang="en-US" sz="1500" i="0" dirty="0">
              <a:ea typeface="Meiryo"/>
            </a:endParaRPr>
          </a:p>
          <a:p>
            <a:pPr>
              <a:lnSpc>
                <a:spcPct val="130000"/>
              </a:lnSpc>
            </a:pPr>
            <a:endParaRPr lang="en-GB" sz="1500" dirty="0">
              <a:ea typeface="Meiryo"/>
            </a:endParaRPr>
          </a:p>
          <a:p>
            <a:pPr>
              <a:lnSpc>
                <a:spcPct val="130000"/>
              </a:lnSpc>
            </a:pPr>
            <a:endParaRPr lang="en-GB" sz="1500" dirty="0">
              <a:ea typeface="Meiryo"/>
            </a:endParaRPr>
          </a:p>
        </p:txBody>
      </p:sp>
    </p:spTree>
    <p:extLst>
      <p:ext uri="{BB962C8B-B14F-4D97-AF65-F5344CB8AC3E}">
        <p14:creationId xmlns:p14="http://schemas.microsoft.com/office/powerpoint/2010/main" val="29942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829849" y="1899904"/>
            <a:ext cx="3312116" cy="2934031"/>
          </a:xfrm>
        </p:spPr>
        <p:txBody>
          <a:bodyPr anchor="ctr">
            <a:normAutofit/>
          </a:bodyPr>
          <a:lstStyle/>
          <a:p>
            <a:r>
              <a:rPr lang="en-GB" sz="2700">
                <a:ea typeface="+mj-lt"/>
                <a:cs typeface="+mj-lt"/>
              </a:rPr>
              <a:t>1.Introduction</a:t>
            </a:r>
            <a:endParaRPr lang="en-US" sz="2700">
              <a:ea typeface="Meiryo"/>
            </a:endParaRPr>
          </a:p>
        </p:txBody>
      </p:sp>
      <p:graphicFrame>
        <p:nvGraphicFramePr>
          <p:cNvPr id="5" name="Content Placeholder 2">
            <a:extLst>
              <a:ext uri="{FF2B5EF4-FFF2-40B4-BE49-F238E27FC236}">
                <a16:creationId xmlns:a16="http://schemas.microsoft.com/office/drawing/2014/main" id="{B17511DA-5D05-46A2-B04E-4FD0F20D9024}"/>
              </a:ext>
            </a:extLst>
          </p:cNvPr>
          <p:cNvGraphicFramePr>
            <a:graphicFrameLocks noGrp="1"/>
          </p:cNvGraphicFramePr>
          <p:nvPr>
            <p:ph idx="1"/>
            <p:extLst>
              <p:ext uri="{D42A27DB-BD31-4B8C-83A1-F6EECF244321}">
                <p14:modId xmlns:p14="http://schemas.microsoft.com/office/powerpoint/2010/main" val="3859389270"/>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7749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8391967" cy="1344612"/>
          </a:xfrm>
        </p:spPr>
        <p:txBody>
          <a:bodyPr anchor="b">
            <a:normAutofit/>
          </a:bodyPr>
          <a:lstStyle/>
          <a:p>
            <a:r>
              <a:rPr lang="en-GB">
                <a:ea typeface="+mj-lt"/>
                <a:cs typeface="+mj-lt"/>
              </a:rPr>
              <a:t>6.Conclusion</a:t>
            </a:r>
            <a:endParaRPr lang="en-US">
              <a:ea typeface="Meiryo"/>
            </a:endParaRPr>
          </a:p>
        </p:txBody>
      </p:sp>
      <p:sp>
        <p:nvSpPr>
          <p:cNvPr id="35" name="Freeform: Shape 2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2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8" name="Content Placeholder 2">
            <a:extLst>
              <a:ext uri="{FF2B5EF4-FFF2-40B4-BE49-F238E27FC236}">
                <a16:creationId xmlns:a16="http://schemas.microsoft.com/office/drawing/2014/main" id="{14F83166-9C2B-4E13-A8A6-53BF970AC3FB}"/>
              </a:ext>
            </a:extLst>
          </p:cNvPr>
          <p:cNvGraphicFramePr>
            <a:graphicFrameLocks noGrp="1"/>
          </p:cNvGraphicFramePr>
          <p:nvPr>
            <p:ph idx="1"/>
            <p:extLst>
              <p:ext uri="{D42A27DB-BD31-4B8C-83A1-F6EECF244321}">
                <p14:modId xmlns:p14="http://schemas.microsoft.com/office/powerpoint/2010/main" val="2054976141"/>
              </p:ext>
            </p:extLst>
          </p:nvPr>
        </p:nvGraphicFramePr>
        <p:xfrm>
          <a:off x="1899861" y="2181082"/>
          <a:ext cx="8391967" cy="2846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49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A54326-D0A5-423E-8197-05F3B824289C}"/>
              </a:ext>
            </a:extLst>
          </p:cNvPr>
          <p:cNvSpPr>
            <a:spLocks noGrp="1"/>
          </p:cNvSpPr>
          <p:nvPr>
            <p:ph idx="1"/>
          </p:nvPr>
        </p:nvSpPr>
        <p:spPr>
          <a:xfrm>
            <a:off x="1920240" y="3101170"/>
            <a:ext cx="8770571" cy="3651504"/>
          </a:xfrm>
        </p:spPr>
        <p:txBody>
          <a:bodyPr>
            <a:normAutofit/>
          </a:bodyPr>
          <a:lstStyle/>
          <a:p>
            <a:pPr algn="ctr"/>
            <a:r>
              <a:rPr lang="en-US" sz="3200" dirty="0"/>
              <a:t>Thank you for your time </a:t>
            </a:r>
            <a:endParaRPr lang="en-GB" sz="3200" dirty="0"/>
          </a:p>
        </p:txBody>
      </p:sp>
    </p:spTree>
    <p:extLst>
      <p:ext uri="{BB962C8B-B14F-4D97-AF65-F5344CB8AC3E}">
        <p14:creationId xmlns:p14="http://schemas.microsoft.com/office/powerpoint/2010/main" val="318409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2" name="Group 21">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8" name="Freeform: Shape 22">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24">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r>
              <a:rPr lang="en-GB">
                <a:ea typeface="+mj-lt"/>
                <a:cs typeface="+mj-lt"/>
              </a:rPr>
              <a:t>1.Introduction</a:t>
            </a:r>
            <a:endParaRPr lang="en-US">
              <a:ea typeface="Meiryo"/>
            </a:endParaRPr>
          </a:p>
        </p:txBody>
      </p:sp>
      <p:sp>
        <p:nvSpPr>
          <p:cNvPr id="4" name="Content Placeholder 3">
            <a:extLst>
              <a:ext uri="{FF2B5EF4-FFF2-40B4-BE49-F238E27FC236}">
                <a16:creationId xmlns:a16="http://schemas.microsoft.com/office/drawing/2014/main" id="{0FC5656B-EE3C-4ABD-9E03-3C81009501A1}"/>
              </a:ext>
            </a:extLst>
          </p:cNvPr>
          <p:cNvSpPr>
            <a:spLocks noGrp="1"/>
          </p:cNvSpPr>
          <p:nvPr>
            <p:ph idx="1"/>
          </p:nvPr>
        </p:nvSpPr>
        <p:spPr>
          <a:xfrm>
            <a:off x="1920875" y="2312988"/>
            <a:ext cx="6857365" cy="3651250"/>
          </a:xfrm>
        </p:spPr>
        <p:txBody>
          <a:bodyPr>
            <a:normAutofit/>
          </a:bodyPr>
          <a:lstStyle/>
          <a:p>
            <a:r>
              <a:rPr lang="en-US" b="1" i="0" dirty="0">
                <a:effectLst/>
              </a:rPr>
              <a:t>1.3 Related work</a:t>
            </a:r>
            <a:endParaRPr lang="en-US" b="1" dirty="0"/>
          </a:p>
          <a:p>
            <a:r>
              <a:rPr lang="en-US" dirty="0"/>
              <a:t>The </a:t>
            </a:r>
            <a:r>
              <a:rPr lang="en-US" dirty="0" err="1"/>
              <a:t>OpenAG</a:t>
            </a:r>
            <a:r>
              <a:rPr lang="en-US" dirty="0"/>
              <a:t>™ personal food computer (PFC), is an open-source platform that is personal use which reduces the size, number of a system component, and it is a customizable platform.</a:t>
            </a:r>
          </a:p>
        </p:txBody>
      </p:sp>
    </p:spTree>
    <p:extLst>
      <p:ext uri="{BB962C8B-B14F-4D97-AF65-F5344CB8AC3E}">
        <p14:creationId xmlns:p14="http://schemas.microsoft.com/office/powerpoint/2010/main" val="156272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7"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6"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FE3F00DE-2DAD-4826-AC05-EDCDF034C3EE}"/>
              </a:ext>
            </a:extLst>
          </p:cNvPr>
          <p:cNvSpPr>
            <a:spLocks noGrp="1"/>
          </p:cNvSpPr>
          <p:nvPr>
            <p:ph type="title"/>
          </p:nvPr>
        </p:nvSpPr>
        <p:spPr>
          <a:xfrm>
            <a:off x="1920875" y="442913"/>
            <a:ext cx="6857365" cy="1344612"/>
          </a:xfrm>
        </p:spPr>
        <p:txBody>
          <a:bodyPr anchor="b">
            <a:normAutofit/>
          </a:bodyPr>
          <a:lstStyle/>
          <a:p>
            <a:r>
              <a:rPr lang="en-GB">
                <a:ea typeface="+mj-lt"/>
                <a:cs typeface="+mj-lt"/>
              </a:rPr>
              <a:t>1.Introduction</a:t>
            </a:r>
            <a:endParaRPr lang="en-US" dirty="0"/>
          </a:p>
        </p:txBody>
      </p:sp>
      <p:sp>
        <p:nvSpPr>
          <p:cNvPr id="3" name="Content Placeholder 2">
            <a:extLst>
              <a:ext uri="{FF2B5EF4-FFF2-40B4-BE49-F238E27FC236}">
                <a16:creationId xmlns:a16="http://schemas.microsoft.com/office/drawing/2014/main" id="{AADC8BB3-4BD0-4E24-93A4-096BCE5AAF82}"/>
              </a:ext>
            </a:extLst>
          </p:cNvPr>
          <p:cNvSpPr>
            <a:spLocks noGrp="1"/>
          </p:cNvSpPr>
          <p:nvPr>
            <p:ph idx="1"/>
          </p:nvPr>
        </p:nvSpPr>
        <p:spPr>
          <a:xfrm>
            <a:off x="1920875" y="2312988"/>
            <a:ext cx="6857365" cy="3651250"/>
          </a:xfrm>
        </p:spPr>
        <p:txBody>
          <a:bodyPr>
            <a:normAutofit/>
          </a:bodyPr>
          <a:lstStyle/>
          <a:p>
            <a:r>
              <a:rPr lang="en-US" b="1" i="0" dirty="0">
                <a:effectLst/>
              </a:rPr>
              <a:t>1.3 Related work (cont.)</a:t>
            </a:r>
            <a:endParaRPr lang="en-US" b="1" dirty="0"/>
          </a:p>
          <a:p>
            <a:r>
              <a:rPr lang="en-US" dirty="0"/>
              <a:t>The FarmBot is an Open-Source Computer numerical control Farming Company that have provide a farming robot and provide all their research in the open-source website.</a:t>
            </a:r>
          </a:p>
        </p:txBody>
      </p:sp>
    </p:spTree>
    <p:extLst>
      <p:ext uri="{BB962C8B-B14F-4D97-AF65-F5344CB8AC3E}">
        <p14:creationId xmlns:p14="http://schemas.microsoft.com/office/powerpoint/2010/main" val="264115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39" name="Group 31">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40" name="Freeform: Shape 3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34">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35">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1920875" y="442913"/>
            <a:ext cx="6857365" cy="1344612"/>
          </a:xfrm>
        </p:spPr>
        <p:txBody>
          <a:bodyPr anchor="b">
            <a:normAutofit/>
          </a:bodyPr>
          <a:lstStyle/>
          <a:p>
            <a:r>
              <a:rPr lang="en-GB">
                <a:ea typeface="+mj-lt"/>
                <a:cs typeface="+mj-lt"/>
              </a:rPr>
              <a:t>2.Greenhouse Design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920875" y="2107096"/>
            <a:ext cx="8391967" cy="2846567"/>
          </a:xfrm>
        </p:spPr>
        <p:txBody>
          <a:bodyPr vert="horz" lIns="109728" tIns="109728" rIns="109728" bIns="91440" rtlCol="0">
            <a:normAutofit/>
          </a:bodyPr>
          <a:lstStyle/>
          <a:p>
            <a:pPr>
              <a:lnSpc>
                <a:spcPct val="130000"/>
              </a:lnSpc>
            </a:pPr>
            <a:r>
              <a:rPr lang="en-GB" sz="1500" b="1" dirty="0">
                <a:ea typeface="+mn-lt"/>
                <a:cs typeface="+mn-lt"/>
              </a:rPr>
              <a:t>2.1 Introduction</a:t>
            </a:r>
            <a:endParaRPr lang="en-US" sz="1500" b="1" dirty="0">
              <a:ea typeface="+mn-lt"/>
              <a:cs typeface="+mn-lt"/>
            </a:endParaRPr>
          </a:p>
          <a:p>
            <a:pPr>
              <a:lnSpc>
                <a:spcPct val="130000"/>
              </a:lnSpc>
            </a:pPr>
            <a:r>
              <a:rPr lang="en-US" sz="1500" dirty="0">
                <a:ea typeface="+mn-lt"/>
                <a:cs typeface="+mn-lt"/>
              </a:rPr>
              <a:t>In this section we are going through the three different designs. We will go through each one in details. Initially, we got inspired from MIT’s Open Agriculture Initiative: Personal Food Computer Then we designed a 3D greenhouse to agree on the structure and have an idea about the shape and the layout of the plants and other parts in the greenhouse. We have used the first two designs to satisfy the needs of an effective automated greenhouse system.</a:t>
            </a:r>
          </a:p>
          <a:p>
            <a:pPr>
              <a:lnSpc>
                <a:spcPct val="130000"/>
              </a:lnSpc>
            </a:pPr>
            <a:endParaRPr lang="en-GB" sz="1500" dirty="0">
              <a:ea typeface="Meiryo"/>
            </a:endParaRPr>
          </a:p>
        </p:txBody>
      </p:sp>
    </p:spTree>
    <p:extLst>
      <p:ext uri="{BB962C8B-B14F-4D97-AF65-F5344CB8AC3E}">
        <p14:creationId xmlns:p14="http://schemas.microsoft.com/office/powerpoint/2010/main" val="362380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72D4298-C062-4437-AE99-4A4BC04A0C04}"/>
              </a:ext>
            </a:extLst>
          </p:cNvPr>
          <p:cNvSpPr>
            <a:spLocks noGrp="1"/>
          </p:cNvSpPr>
          <p:nvPr>
            <p:ph type="title"/>
          </p:nvPr>
        </p:nvSpPr>
        <p:spPr>
          <a:xfrm>
            <a:off x="992518" y="442913"/>
            <a:ext cx="5271804" cy="1639888"/>
          </a:xfrm>
        </p:spPr>
        <p:txBody>
          <a:bodyPr anchor="b">
            <a:normAutofit/>
          </a:bodyPr>
          <a:lstStyle/>
          <a:p>
            <a:r>
              <a:rPr lang="en-GB" dirty="0">
                <a:ea typeface="+mj-lt"/>
                <a:cs typeface="+mj-lt"/>
              </a:rPr>
              <a:t>2.Greenhouse Design</a:t>
            </a:r>
            <a:endParaRPr lang="en-US" dirty="0"/>
          </a:p>
        </p:txBody>
      </p:sp>
      <p:sp>
        <p:nvSpPr>
          <p:cNvPr id="3" name="Content Placeholder 2">
            <a:extLst>
              <a:ext uri="{FF2B5EF4-FFF2-40B4-BE49-F238E27FC236}">
                <a16:creationId xmlns:a16="http://schemas.microsoft.com/office/drawing/2014/main" id="{E1AD301F-F92D-421F-BAD5-7F1FA067B883}"/>
              </a:ext>
            </a:extLst>
          </p:cNvPr>
          <p:cNvSpPr>
            <a:spLocks noGrp="1"/>
          </p:cNvSpPr>
          <p:nvPr>
            <p:ph idx="1"/>
          </p:nvPr>
        </p:nvSpPr>
        <p:spPr>
          <a:xfrm>
            <a:off x="992519" y="2312988"/>
            <a:ext cx="5271804" cy="3651250"/>
          </a:xfrm>
        </p:spPr>
        <p:txBody>
          <a:bodyPr>
            <a:normAutofit/>
          </a:bodyPr>
          <a:lstStyle/>
          <a:p>
            <a:r>
              <a:rPr lang="en-GB" b="1" dirty="0">
                <a:ea typeface="+mn-lt"/>
                <a:cs typeface="+mn-lt"/>
              </a:rPr>
              <a:t>2.1 First Design </a:t>
            </a:r>
            <a:endParaRPr lang="en-US" dirty="0"/>
          </a:p>
          <a:p>
            <a:r>
              <a:rPr lang="en-US" dirty="0"/>
              <a:t>In this design we got inspired from MIT’s Open Agriculture Initiative: Personal Food Computer. We tried to scale up their design to meet our needs.</a:t>
            </a: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C867A223-F49F-4099-97E4-A388C183FED3}"/>
              </a:ext>
            </a:extLst>
          </p:cNvPr>
          <p:cNvPicPr>
            <a:picLocks noChangeAspect="1"/>
          </p:cNvPicPr>
          <p:nvPr/>
        </p:nvPicPr>
        <p:blipFill>
          <a:blip r:embed="rId2"/>
          <a:stretch>
            <a:fillRect/>
          </a:stretch>
        </p:blipFill>
        <p:spPr>
          <a:xfrm>
            <a:off x="7327675" y="1505017"/>
            <a:ext cx="4878430" cy="3836701"/>
          </a:xfrm>
          <a:prstGeom prst="rect">
            <a:avLst/>
          </a:prstGeom>
        </p:spPr>
      </p:pic>
    </p:spTree>
    <p:extLst>
      <p:ext uri="{BB962C8B-B14F-4D97-AF65-F5344CB8AC3E}">
        <p14:creationId xmlns:p14="http://schemas.microsoft.com/office/powerpoint/2010/main" val="327519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992518" y="442913"/>
            <a:ext cx="5183986" cy="1639888"/>
          </a:xfrm>
        </p:spPr>
        <p:txBody>
          <a:bodyPr anchor="b">
            <a:normAutofit/>
          </a:bodyPr>
          <a:lstStyle/>
          <a:p>
            <a:r>
              <a:rPr lang="en-GB">
                <a:ea typeface="+mj-lt"/>
                <a:cs typeface="+mj-lt"/>
              </a:rPr>
              <a:t>2.Greenhouse Design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652709" y="2312988"/>
            <a:ext cx="5523796" cy="3651250"/>
          </a:xfrm>
        </p:spPr>
        <p:txBody>
          <a:bodyPr vert="horz" lIns="109728" tIns="109728" rIns="109728" bIns="91440" rtlCol="0" anchor="t">
            <a:normAutofit/>
          </a:bodyPr>
          <a:lstStyle/>
          <a:p>
            <a:r>
              <a:rPr lang="en-GB" sz="1200" b="1">
                <a:ea typeface="+mn-lt"/>
                <a:cs typeface="+mn-lt"/>
              </a:rPr>
              <a:t>2.1 First Design </a:t>
            </a:r>
            <a:endParaRPr lang="en-US" sz="1200" b="1">
              <a:ea typeface="+mn-lt"/>
              <a:cs typeface="+mn-lt"/>
            </a:endParaRPr>
          </a:p>
          <a:p>
            <a:r>
              <a:rPr lang="en-GB" sz="1200" b="1">
                <a:ea typeface="+mn-lt"/>
                <a:cs typeface="+mn-lt"/>
              </a:rPr>
              <a:t>        Advantages </a:t>
            </a:r>
            <a:endParaRPr lang="en-US" sz="1200" b="1">
              <a:ea typeface="+mn-lt"/>
              <a:cs typeface="+mn-lt"/>
            </a:endParaRPr>
          </a:p>
          <a:p>
            <a:r>
              <a:rPr lang="en-GB" sz="1200">
                <a:ea typeface="+mn-lt"/>
                <a:cs typeface="+mn-lt"/>
              </a:rPr>
              <a:t>           (a) Can be assembled and taken apart</a:t>
            </a:r>
            <a:endParaRPr lang="en-US" sz="1200">
              <a:ea typeface="+mn-lt"/>
              <a:cs typeface="+mn-lt"/>
            </a:endParaRPr>
          </a:p>
          <a:p>
            <a:r>
              <a:rPr lang="en-GB" sz="1200">
                <a:ea typeface="+mn-lt"/>
                <a:cs typeface="+mn-lt"/>
              </a:rPr>
              <a:t>           (b) The joints strength</a:t>
            </a:r>
            <a:endParaRPr lang="en-US" sz="1200">
              <a:ea typeface="+mn-lt"/>
              <a:cs typeface="+mn-lt"/>
            </a:endParaRPr>
          </a:p>
          <a:p>
            <a:r>
              <a:rPr lang="en-GB" sz="1200" b="1">
                <a:ea typeface="+mn-lt"/>
                <a:cs typeface="+mn-lt"/>
              </a:rPr>
              <a:t>       Disadvantages </a:t>
            </a:r>
            <a:endParaRPr lang="en-US" sz="1200" b="1">
              <a:ea typeface="+mn-lt"/>
              <a:cs typeface="+mn-lt"/>
            </a:endParaRPr>
          </a:p>
          <a:p>
            <a:r>
              <a:rPr lang="en-GB" sz="1200">
                <a:ea typeface="+mn-lt"/>
                <a:cs typeface="+mn-lt"/>
              </a:rPr>
              <a:t>           (a) Percentage of the light transition</a:t>
            </a:r>
            <a:endParaRPr lang="en-US" sz="1200">
              <a:ea typeface="+mn-lt"/>
              <a:cs typeface="+mn-lt"/>
            </a:endParaRPr>
          </a:p>
          <a:p>
            <a:r>
              <a:rPr lang="en-GB" sz="1200">
                <a:ea typeface="+mn-lt"/>
                <a:cs typeface="+mn-lt"/>
              </a:rPr>
              <a:t>           (b) Electrical and water separation</a:t>
            </a:r>
          </a:p>
          <a:p>
            <a:r>
              <a:rPr lang="en-GB" sz="1200">
                <a:ea typeface="+mn-lt"/>
                <a:cs typeface="+mn-lt"/>
              </a:rPr>
              <a:t>           (c) Water circulation</a:t>
            </a:r>
          </a:p>
          <a:p>
            <a:r>
              <a:rPr lang="en-GB" sz="1200">
                <a:ea typeface="+mn-lt"/>
                <a:cs typeface="+mn-lt"/>
              </a:rPr>
              <a:t>           (d) Not enough space for arm movement</a:t>
            </a:r>
          </a:p>
          <a:p>
            <a:pPr>
              <a:lnSpc>
                <a:spcPct val="130000"/>
              </a:lnSpc>
            </a:pPr>
            <a:endParaRPr lang="en-GB" sz="1200" dirty="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9">
            <a:extLst>
              <a:ext uri="{FF2B5EF4-FFF2-40B4-BE49-F238E27FC236}">
                <a16:creationId xmlns:a16="http://schemas.microsoft.com/office/drawing/2014/main" id="{9D9EF9C2-B056-4951-AE23-8608068A67D9}"/>
              </a:ext>
            </a:extLst>
          </p:cNvPr>
          <p:cNvPicPr>
            <a:picLocks noChangeAspect="1"/>
          </p:cNvPicPr>
          <p:nvPr/>
        </p:nvPicPr>
        <p:blipFill>
          <a:blip r:embed="rId2"/>
          <a:stretch>
            <a:fillRect/>
          </a:stretch>
        </p:blipFill>
        <p:spPr>
          <a:xfrm>
            <a:off x="7327675" y="1505017"/>
            <a:ext cx="4878430" cy="3836701"/>
          </a:xfrm>
          <a:prstGeom prst="rect">
            <a:avLst/>
          </a:prstGeom>
        </p:spPr>
      </p:pic>
    </p:spTree>
    <p:extLst>
      <p:ext uri="{BB962C8B-B14F-4D97-AF65-F5344CB8AC3E}">
        <p14:creationId xmlns:p14="http://schemas.microsoft.com/office/powerpoint/2010/main" val="330285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FB233C6-E421-43EB-85BB-3A425813AC15}"/>
              </a:ext>
            </a:extLst>
          </p:cNvPr>
          <p:cNvSpPr>
            <a:spLocks noGrp="1"/>
          </p:cNvSpPr>
          <p:nvPr>
            <p:ph type="title"/>
          </p:nvPr>
        </p:nvSpPr>
        <p:spPr>
          <a:xfrm>
            <a:off x="992518" y="442913"/>
            <a:ext cx="5183986" cy="1639888"/>
          </a:xfrm>
        </p:spPr>
        <p:txBody>
          <a:bodyPr anchor="b">
            <a:normAutofit/>
          </a:bodyPr>
          <a:lstStyle/>
          <a:p>
            <a:r>
              <a:rPr lang="en-GB">
                <a:ea typeface="+mj-lt"/>
                <a:cs typeface="+mj-lt"/>
              </a:rPr>
              <a:t>2.Greenhouse Design</a:t>
            </a:r>
            <a:endParaRPr lang="en-US">
              <a:ea typeface="Meiryo"/>
            </a:endParaRPr>
          </a:p>
        </p:txBody>
      </p:sp>
      <p:sp>
        <p:nvSpPr>
          <p:cNvPr id="3" name="Content Placeholder 2">
            <a:extLst>
              <a:ext uri="{FF2B5EF4-FFF2-40B4-BE49-F238E27FC236}">
                <a16:creationId xmlns:a16="http://schemas.microsoft.com/office/drawing/2014/main" id="{DD331B7D-6F4C-48D9-839F-9A6C243E6793}"/>
              </a:ext>
            </a:extLst>
          </p:cNvPr>
          <p:cNvSpPr>
            <a:spLocks noGrp="1"/>
          </p:cNvSpPr>
          <p:nvPr>
            <p:ph idx="1"/>
          </p:nvPr>
        </p:nvSpPr>
        <p:spPr>
          <a:xfrm>
            <a:off x="158438" y="2096745"/>
            <a:ext cx="6337282" cy="4763358"/>
          </a:xfrm>
        </p:spPr>
        <p:txBody>
          <a:bodyPr vert="horz" lIns="109728" tIns="109728" rIns="109728" bIns="91440" rtlCol="0" anchor="t">
            <a:normAutofit/>
          </a:bodyPr>
          <a:lstStyle/>
          <a:p>
            <a:r>
              <a:rPr lang="en-GB" sz="1200" b="1" dirty="0">
                <a:ea typeface="+mn-lt"/>
                <a:cs typeface="+mn-lt"/>
              </a:rPr>
              <a:t>2.2 Second Design</a:t>
            </a:r>
            <a:endParaRPr lang="en-US" sz="1200" dirty="0">
              <a:ea typeface="+mn-lt"/>
              <a:cs typeface="+mn-lt"/>
            </a:endParaRPr>
          </a:p>
          <a:p>
            <a:r>
              <a:rPr lang="en-US" sz="1200" dirty="0">
                <a:ea typeface="+mn-lt"/>
                <a:cs typeface="+mn-lt"/>
              </a:rPr>
              <a:t>In the second design we tried to use our 3D design skills to make a greenhouse with the robotic arm in the center. We decided to have four plants on every corner.</a:t>
            </a:r>
          </a:p>
          <a:p>
            <a:pPr>
              <a:lnSpc>
                <a:spcPct val="130000"/>
              </a:lnSpc>
            </a:pPr>
            <a:r>
              <a:rPr lang="en-GB" sz="1200" b="1" dirty="0">
                <a:ea typeface="+mn-lt"/>
                <a:cs typeface="+mn-lt"/>
              </a:rPr>
              <a:t>Advantages</a:t>
            </a:r>
            <a:endParaRPr lang="en-US" sz="1200" dirty="0">
              <a:ea typeface="+mn-lt"/>
              <a:cs typeface="+mn-lt"/>
            </a:endParaRPr>
          </a:p>
          <a:p>
            <a:pPr>
              <a:lnSpc>
                <a:spcPct val="130000"/>
              </a:lnSpc>
            </a:pPr>
            <a:r>
              <a:rPr lang="en-GB" sz="1200" dirty="0">
                <a:ea typeface="+mn-lt"/>
                <a:cs typeface="+mn-lt"/>
              </a:rPr>
              <a:t>       (a) Details of water circulation</a:t>
            </a:r>
            <a:endParaRPr lang="en-US" sz="1200" dirty="0">
              <a:ea typeface="+mn-lt"/>
              <a:cs typeface="+mn-lt"/>
            </a:endParaRPr>
          </a:p>
          <a:p>
            <a:pPr>
              <a:lnSpc>
                <a:spcPct val="130000"/>
              </a:lnSpc>
            </a:pPr>
            <a:r>
              <a:rPr lang="en-GB" sz="1200" dirty="0">
                <a:ea typeface="+mn-lt"/>
                <a:cs typeface="+mn-lt"/>
              </a:rPr>
              <a:t>       (b) Details of electrical and water separation</a:t>
            </a:r>
            <a:endParaRPr lang="en-US" sz="1200" dirty="0">
              <a:ea typeface="+mn-lt"/>
              <a:cs typeface="+mn-lt"/>
            </a:endParaRPr>
          </a:p>
          <a:p>
            <a:pPr>
              <a:lnSpc>
                <a:spcPct val="130000"/>
              </a:lnSpc>
            </a:pPr>
            <a:r>
              <a:rPr lang="en-GB" sz="1200" dirty="0">
                <a:ea typeface="+mn-lt"/>
                <a:cs typeface="+mn-lt"/>
              </a:rPr>
              <a:t>       (c) Percentage of the light transition</a:t>
            </a:r>
            <a:endParaRPr lang="en-US" sz="1200" dirty="0">
              <a:ea typeface="+mn-lt"/>
              <a:cs typeface="+mn-lt"/>
            </a:endParaRPr>
          </a:p>
          <a:p>
            <a:pPr>
              <a:lnSpc>
                <a:spcPct val="130000"/>
              </a:lnSpc>
            </a:pPr>
            <a:r>
              <a:rPr lang="en-GB" sz="1200" b="1" dirty="0">
                <a:ea typeface="+mn-lt"/>
                <a:cs typeface="+mn-lt"/>
              </a:rPr>
              <a:t>    Disadvantages</a:t>
            </a:r>
            <a:endParaRPr lang="en-US" sz="1200" dirty="0">
              <a:ea typeface="+mn-lt"/>
              <a:cs typeface="+mn-lt"/>
            </a:endParaRPr>
          </a:p>
          <a:p>
            <a:pPr>
              <a:lnSpc>
                <a:spcPct val="130000"/>
              </a:lnSpc>
            </a:pPr>
            <a:r>
              <a:rPr lang="en-GB" sz="1200" dirty="0">
                <a:ea typeface="+mn-lt"/>
                <a:cs typeface="+mn-lt"/>
              </a:rPr>
              <a:t>       (a) No exact measurement of the greenhouse</a:t>
            </a:r>
            <a:endParaRPr lang="en-US" sz="1200" dirty="0">
              <a:ea typeface="+mn-lt"/>
              <a:cs typeface="+mn-lt"/>
            </a:endParaRPr>
          </a:p>
          <a:p>
            <a:pPr>
              <a:lnSpc>
                <a:spcPct val="130000"/>
              </a:lnSpc>
            </a:pPr>
            <a:r>
              <a:rPr lang="en-GB" sz="1200" dirty="0">
                <a:ea typeface="+mn-lt"/>
                <a:cs typeface="+mn-lt"/>
              </a:rPr>
              <a:t>       (b) Weak and cannot handle robotic arm movement</a:t>
            </a:r>
            <a:endParaRPr lang="en-US" dirty="0"/>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4" descr="A picture containing graphical user interface&#10;&#10;Description automatically generated">
            <a:extLst>
              <a:ext uri="{FF2B5EF4-FFF2-40B4-BE49-F238E27FC236}">
                <a16:creationId xmlns:a16="http://schemas.microsoft.com/office/drawing/2014/main" id="{056B6551-50EB-45D6-AFA9-394F24576097}"/>
              </a:ext>
            </a:extLst>
          </p:cNvPr>
          <p:cNvPicPr>
            <a:picLocks noChangeAspect="1"/>
          </p:cNvPicPr>
          <p:nvPr/>
        </p:nvPicPr>
        <p:blipFill>
          <a:blip r:embed="rId2"/>
          <a:stretch>
            <a:fillRect/>
          </a:stretch>
        </p:blipFill>
        <p:spPr>
          <a:xfrm>
            <a:off x="6666559" y="2092166"/>
            <a:ext cx="5851706" cy="2673668"/>
          </a:xfrm>
          <a:prstGeom prst="rect">
            <a:avLst/>
          </a:prstGeom>
        </p:spPr>
      </p:pic>
    </p:spTree>
    <p:extLst>
      <p:ext uri="{BB962C8B-B14F-4D97-AF65-F5344CB8AC3E}">
        <p14:creationId xmlns:p14="http://schemas.microsoft.com/office/powerpoint/2010/main" val="1903519847"/>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792</TotalTime>
  <Words>1986</Words>
  <Application>Microsoft Office PowerPoint</Application>
  <PresentationFormat>Widescreen</PresentationFormat>
  <Paragraphs>133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Meiryo</vt:lpstr>
      <vt:lpstr>Arial</vt:lpstr>
      <vt:lpstr>Corbel</vt:lpstr>
      <vt:lpstr>Wingdings</vt:lpstr>
      <vt:lpstr>SketchLinesVTI</vt:lpstr>
      <vt:lpstr>Controlled Greenhouse</vt:lpstr>
      <vt:lpstr>1.Introduction</vt:lpstr>
      <vt:lpstr>1.Introduction</vt:lpstr>
      <vt:lpstr>1.Introduction</vt:lpstr>
      <vt:lpstr>1.Introduction</vt:lpstr>
      <vt:lpstr>2.Greenhouse Design</vt:lpstr>
      <vt:lpstr>2.Greenhouse Design</vt:lpstr>
      <vt:lpstr>2.Greenhouse Design</vt:lpstr>
      <vt:lpstr>2.Greenhouse Design</vt:lpstr>
      <vt:lpstr>2.Greenhouse Design</vt:lpstr>
      <vt:lpstr>2.Greenhouse Design</vt:lpstr>
      <vt:lpstr>2.Greenhouse Design</vt:lpstr>
      <vt:lpstr>2.Greenhouse Design</vt:lpstr>
      <vt:lpstr>3.Controlled greenhouse subsystems</vt:lpstr>
      <vt:lpstr>3.Controlled greenhouse subsystems</vt:lpstr>
      <vt:lpstr>3.Controlled greenhouse subsystems</vt:lpstr>
      <vt:lpstr>3.Controlled greenhouse subsystems</vt:lpstr>
      <vt:lpstr>3.Controlled greenhouse subsystems</vt:lpstr>
      <vt:lpstr>3.Controlled greenhouse subsystems</vt:lpstr>
      <vt:lpstr>3.Controlled greenhouse subsystems</vt:lpstr>
      <vt:lpstr>4.Arm control system</vt:lpstr>
      <vt:lpstr>4.Arm control system</vt:lpstr>
      <vt:lpstr>4.Arm control system</vt:lpstr>
      <vt:lpstr>4.Arm control system</vt:lpstr>
      <vt:lpstr>4.Arm control system</vt:lpstr>
      <vt:lpstr>4.Arm control system</vt:lpstr>
      <vt:lpstr>4.Arm control system</vt:lpstr>
      <vt:lpstr>4.Arm control system</vt:lpstr>
      <vt:lpstr>6.Conclusion</vt:lpstr>
      <vt:lpstr>6.Conclusion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Greenhouse</dc:title>
  <dc:creator>Shane Furukawa</dc:creator>
  <cp:lastModifiedBy>othman waleed</cp:lastModifiedBy>
  <cp:revision>6</cp:revision>
  <dcterms:created xsi:type="dcterms:W3CDTF">2020-12-20T03:09:26Z</dcterms:created>
  <dcterms:modified xsi:type="dcterms:W3CDTF">2021-03-03T09:24:05Z</dcterms:modified>
</cp:coreProperties>
</file>